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322" r:id="rId3"/>
    <p:sldId id="307" r:id="rId4"/>
    <p:sldId id="321" r:id="rId5"/>
    <p:sldId id="304" r:id="rId6"/>
    <p:sldId id="290" r:id="rId7"/>
    <p:sldId id="314" r:id="rId8"/>
    <p:sldId id="258" r:id="rId9"/>
    <p:sldId id="325" r:id="rId10"/>
    <p:sldId id="305" r:id="rId11"/>
    <p:sldId id="324" r:id="rId12"/>
    <p:sldId id="308" r:id="rId13"/>
    <p:sldId id="323" r:id="rId14"/>
    <p:sldId id="300" r:id="rId15"/>
    <p:sldId id="316" r:id="rId16"/>
    <p:sldId id="320" r:id="rId17"/>
  </p:sldIdLst>
  <p:sldSz cx="7559675" cy="8999538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0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F6CC1"/>
    <a:srgbClr val="FF5050"/>
    <a:srgbClr val="0000FF"/>
    <a:srgbClr val="7E2674"/>
    <a:srgbClr val="FF9933"/>
    <a:srgbClr val="FF9900"/>
    <a:srgbClr val="0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-2028" y="-84"/>
      </p:cViewPr>
      <p:guideLst>
        <p:guide orient="horz" pos="310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 algn="l"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2019-2020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учебный год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39779239547515832"/>
          <c:y val="2.8172352686165719E-2"/>
        </c:manualLayout>
      </c:layout>
    </c:title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2019-2020</c:v>
                </c:pt>
              </c:strCache>
            </c:strRef>
          </c:tx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всего педагогов</c:v>
                </c:pt>
                <c:pt idx="1">
                  <c:v>с высшим образованием</c:v>
                </c:pt>
                <c:pt idx="2">
                  <c:v>средне-спец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1">
                  <c:v>48</c:v>
                </c:pt>
                <c:pt idx="2">
                  <c:v>7</c:v>
                </c:pt>
              </c:numCache>
            </c:numRef>
          </c:val>
        </c:ser>
        <c:dLbls>
          <c:showPercent val="1"/>
        </c:dLbls>
        <c:gapWidth val="150"/>
        <c:secondPieSize val="75"/>
        <c:serLines/>
      </c:of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2020-2021 учебный год</a:t>
            </a:r>
          </a:p>
        </c:rich>
      </c:tx>
      <c:layout/>
    </c:title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2020-2021 учебный год</c:v>
                </c:pt>
              </c:strCache>
            </c:strRef>
          </c:tx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 всего педагогов</c:v>
                </c:pt>
                <c:pt idx="1">
                  <c:v>с высшим образованием</c:v>
                </c:pt>
                <c:pt idx="2">
                  <c:v>средне-специальным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</c:v>
                </c:pt>
                <c:pt idx="1">
                  <c:v>52</c:v>
                </c:pt>
                <c:pt idx="2">
                  <c:v>7</c:v>
                </c:pt>
              </c:numCache>
            </c:numRef>
          </c:val>
        </c:ser>
        <c:dLbls>
          <c:showPercent val="1"/>
        </c:dLbls>
        <c:gapWidth val="150"/>
        <c:secondPieSize val="75"/>
        <c:serLines/>
      </c:of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7640125952560439"/>
          <c:y val="5.9100190423750198E-2"/>
          <c:w val="0.36713053885885538"/>
          <c:h val="0.870568810852334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2020-2021уч.год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педагоги-мастера</c:v>
                </c:pt>
                <c:pt idx="1">
                  <c:v>педагоги-исследователи</c:v>
                </c:pt>
                <c:pt idx="2">
                  <c:v>педагоги-эксперты</c:v>
                </c:pt>
                <c:pt idx="3">
                  <c:v>педагоги-модераторы</c:v>
                </c:pt>
                <c:pt idx="4">
                  <c:v>с высшей</c:v>
                </c:pt>
                <c:pt idx="5">
                  <c:v>с первой</c:v>
                </c:pt>
                <c:pt idx="6">
                  <c:v>со второй</c:v>
                </c:pt>
                <c:pt idx="7">
                  <c:v>без категории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</c:v>
                </c:pt>
                <c:pt idx="1">
                  <c:v>21</c:v>
                </c:pt>
                <c:pt idx="2">
                  <c:v>12</c:v>
                </c:pt>
                <c:pt idx="3">
                  <c:v>13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2.5146735770549856E-2"/>
          <c:y val="0.14629391879954301"/>
          <c:w val="0.50280533208468192"/>
          <c:h val="0.78749262982421719"/>
        </c:manualLayout>
      </c:layout>
      <c:txPr>
        <a:bodyPr/>
        <a:lstStyle/>
        <a:p>
          <a:pPr>
            <a:defRPr sz="14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85994915136352E-2"/>
          <c:y val="5.6738035809861698E-2"/>
          <c:w val="0.35470726040121481"/>
          <c:h val="0.757883833598636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педагоги-мастера</c:v>
                </c:pt>
                <c:pt idx="1">
                  <c:v>педагоги-исследователи</c:v>
                </c:pt>
                <c:pt idx="2">
                  <c:v>педагоги эксперты</c:v>
                </c:pt>
                <c:pt idx="3">
                  <c:v>педагоги-модераторы</c:v>
                </c:pt>
                <c:pt idx="4">
                  <c:v>с высшей</c:v>
                </c:pt>
                <c:pt idx="5">
                  <c:v>с первой</c:v>
                </c:pt>
                <c:pt idx="6">
                  <c:v>со второй</c:v>
                </c:pt>
                <c:pt idx="7">
                  <c:v>без категории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</c:v>
                </c:pt>
                <c:pt idx="1">
                  <c:v>17</c:v>
                </c:pt>
                <c:pt idx="2">
                  <c:v>11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4</c:v>
                </c:pt>
                <c:pt idx="7">
                  <c:v>12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3702950378559855"/>
          <c:y val="0.10689955605748562"/>
          <c:w val="0.42203151290581642"/>
          <c:h val="0.71834687718278334"/>
        </c:manualLayout>
      </c:layout>
      <c:txPr>
        <a:bodyPr/>
        <a:lstStyle/>
        <a:p>
          <a:pPr>
            <a:defRPr sz="14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педагогов 2020-2021 учебный год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841020991579941"/>
          <c:y val="0"/>
        </c:manualLayout>
      </c:layout>
    </c:title>
    <c:plotArea>
      <c:layout>
        <c:manualLayout>
          <c:layoutTarget val="inner"/>
          <c:xMode val="edge"/>
          <c:yMode val="edge"/>
          <c:x val="8.3356224031065046E-2"/>
          <c:y val="0.21119189172349623"/>
          <c:w val="0.43212013409998196"/>
          <c:h val="0.744321631320273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Курсы</c:v>
                </c:pt>
              </c:strCache>
            </c:strRef>
          </c:tx>
          <c:explosion val="6"/>
          <c:cat>
            <c:strRef>
              <c:f>Лист1!$A$2:$A$9</c:f>
              <c:strCache>
                <c:ptCount val="8"/>
                <c:pt idx="0">
                  <c:v>Базовые</c:v>
                </c:pt>
                <c:pt idx="1">
                  <c:v>Обновленной  программе</c:v>
                </c:pt>
                <c:pt idx="2">
                  <c:v>Уравневые</c:v>
                </c:pt>
                <c:pt idx="3">
                  <c:v>Трехязычию</c:v>
                </c:pt>
                <c:pt idx="4">
                  <c:v>разработка СОР и СОЧ</c:v>
                </c:pt>
                <c:pt idx="5">
                  <c:v>по  Lesson Study</c:v>
                </c:pt>
                <c:pt idx="6">
                  <c:v>Координатор по оцениванию</c:v>
                </c:pt>
                <c:pt idx="7">
                  <c:v>PISA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51</c:v>
                </c:pt>
                <c:pt idx="1">
                  <c:v>54</c:v>
                </c:pt>
                <c:pt idx="2">
                  <c:v>13</c:v>
                </c:pt>
                <c:pt idx="3">
                  <c:v>3</c:v>
                </c:pt>
                <c:pt idx="4">
                  <c:v>12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6583155514055361"/>
          <c:y val="0.17659101346036671"/>
          <c:w val="0.43248855426381283"/>
          <c:h val="0.69763016648361942"/>
        </c:manualLayout>
      </c:layout>
      <c:txPr>
        <a:bodyPr/>
        <a:lstStyle/>
        <a:p>
          <a:pPr>
            <a:defRPr sz="14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2019-2020 уч.год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всего  </c:v>
                </c:pt>
                <c:pt idx="1">
                  <c:v>0 класс</c:v>
                </c:pt>
                <c:pt idx="2">
                  <c:v>1-4 классы</c:v>
                </c:pt>
                <c:pt idx="3">
                  <c:v>5-9 классы</c:v>
                </c:pt>
                <c:pt idx="4">
                  <c:v>10-11 классы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698</c:v>
                </c:pt>
                <c:pt idx="1">
                  <c:v>54</c:v>
                </c:pt>
                <c:pt idx="2">
                  <c:v>303</c:v>
                </c:pt>
                <c:pt idx="3">
                  <c:v>303</c:v>
                </c:pt>
                <c:pt idx="4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2020-2021уч.год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всего  </c:v>
                </c:pt>
                <c:pt idx="1">
                  <c:v>0 класс</c:v>
                </c:pt>
                <c:pt idx="2">
                  <c:v>1-4 классы</c:v>
                </c:pt>
                <c:pt idx="3">
                  <c:v>5-9 классы</c:v>
                </c:pt>
                <c:pt idx="4">
                  <c:v>10-11 классы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733</c:v>
                </c:pt>
                <c:pt idx="1">
                  <c:v>55</c:v>
                </c:pt>
                <c:pt idx="2">
                  <c:v>322</c:v>
                </c:pt>
                <c:pt idx="3">
                  <c:v>311</c:v>
                </c:pt>
                <c:pt idx="4">
                  <c:v>45</c:v>
                </c:pt>
              </c:numCache>
            </c:numRef>
          </c:val>
        </c:ser>
        <c:shape val="cylinder"/>
        <c:axId val="81864960"/>
        <c:axId val="81874944"/>
        <c:axId val="0"/>
      </c:bar3DChart>
      <c:catAx>
        <c:axId val="81864960"/>
        <c:scaling>
          <c:orientation val="minMax"/>
        </c:scaling>
        <c:axPos val="b"/>
        <c:majorTickMark val="none"/>
        <c:tickLblPos val="nextTo"/>
        <c:crossAx val="81874944"/>
        <c:crosses val="autoZero"/>
        <c:auto val="1"/>
        <c:lblAlgn val="ctr"/>
        <c:lblOffset val="100"/>
      </c:catAx>
      <c:valAx>
        <c:axId val="818749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18649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0.6657</cdr:x>
      <cdr:y>0.85106</cdr:y>
    </cdr:from>
    <cdr:to>
      <cdr:x>0.89826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5835" y="2384613"/>
          <a:ext cx="1434353" cy="376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2020-2021 </a:t>
          </a:r>
          <a:r>
            <a:rPr lang="ru-RU" sz="14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уч.год</a:t>
          </a:r>
          <a:endParaRPr lang="ru-RU" sz="14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0.14244</cdr:x>
      <cdr:y>0.81757</cdr:y>
    </cdr:from>
    <cdr:to>
      <cdr:x>0.38954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8542" y="2575172"/>
          <a:ext cx="1524000" cy="526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2019-2020 </a:t>
          </a:r>
          <a:r>
            <a:rPr lang="ru-RU" sz="14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уч.год</a:t>
          </a:r>
          <a:endParaRPr lang="ru-RU" sz="14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40981" y="1799907"/>
            <a:ext cx="6491241" cy="2399877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40981" y="4236706"/>
            <a:ext cx="6493761" cy="2299882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013F-5865-46BC-B0BD-1B1DF45FBCF3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1C7-A383-4013-A342-6C0647DD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013F-5865-46BC-B0BD-1B1DF45FBCF3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1C7-A383-4013-A342-6C0647DD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0764" y="1199940"/>
            <a:ext cx="1700927" cy="68392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984" y="1199940"/>
            <a:ext cx="4976786" cy="68392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013F-5865-46BC-B0BD-1B1DF45FBCF3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1C7-A383-4013-A342-6C0647DD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013F-5865-46BC-B0BD-1B1DF45FBCF3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1C7-A383-4013-A342-6C0647DD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461" y="1727911"/>
            <a:ext cx="6425724" cy="17879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461" y="3549245"/>
            <a:ext cx="6425724" cy="1981148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013F-5865-46BC-B0BD-1B1DF45FBCF3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1C7-A383-4013-A342-6C0647DD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4" y="923953"/>
            <a:ext cx="6803708" cy="1499923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7984" y="2519667"/>
            <a:ext cx="3338856" cy="581970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2835" y="2519667"/>
            <a:ext cx="3338856" cy="581970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013F-5865-46BC-B0BD-1B1DF45FBCF3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1C7-A383-4013-A342-6C0647DD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4" y="923953"/>
            <a:ext cx="6803708" cy="1499923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84" y="2434584"/>
            <a:ext cx="3340169" cy="865247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840210" y="2440501"/>
            <a:ext cx="3341481" cy="85933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77984" y="3299830"/>
            <a:ext cx="3340169" cy="5046618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0210" y="3299830"/>
            <a:ext cx="3341481" cy="5046618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013F-5865-46BC-B0BD-1B1DF45FBCF3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1C7-A383-4013-A342-6C0647DD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4" y="923953"/>
            <a:ext cx="6866705" cy="1499923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013F-5865-46BC-B0BD-1B1DF45FBCF3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1C7-A383-4013-A342-6C0647DD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013F-5865-46BC-B0BD-1B1DF45FBCF3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1C7-A383-4013-A342-6C0647DD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975" y="674968"/>
            <a:ext cx="2267903" cy="1524922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66975" y="2199887"/>
            <a:ext cx="2267903" cy="5999692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955623" y="2199887"/>
            <a:ext cx="4226068" cy="5999692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013F-5865-46BC-B0BD-1B1DF45FBCF3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1C7-A383-4013-A342-6C0647DD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617242" y="1454095"/>
            <a:ext cx="4346813" cy="539972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617307" y="7033456"/>
            <a:ext cx="128514" cy="20399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79" y="1544535"/>
            <a:ext cx="1829441" cy="2076824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979" y="3712126"/>
            <a:ext cx="1826921" cy="2859853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013F-5865-46BC-B0BD-1B1DF45FBCF3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77713" y="8341239"/>
            <a:ext cx="503978" cy="479142"/>
          </a:xfrm>
        </p:spPr>
        <p:txBody>
          <a:bodyPr/>
          <a:lstStyle/>
          <a:p>
            <a:fld id="{D7B9D1C7-A383-4013-A342-6C0647DD4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881831" y="1574089"/>
            <a:ext cx="3817636" cy="5159735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875" y="7632941"/>
            <a:ext cx="7575424" cy="13665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622344" y="8162082"/>
            <a:ext cx="3937331" cy="8374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60000"/>
                <a:lumOff val="40000"/>
                <a:alpha val="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875" y="-9375"/>
            <a:ext cx="7575424" cy="13665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622344" y="-9374"/>
            <a:ext cx="3937331" cy="8374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77984" y="923953"/>
            <a:ext cx="6803708" cy="149992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77984" y="2539870"/>
            <a:ext cx="6803708" cy="57597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77984" y="8341239"/>
            <a:ext cx="1763924" cy="47914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86013F-5865-46BC-B0BD-1B1DF45FBCF3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204905" y="8341239"/>
            <a:ext cx="2771881" cy="47914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551718" y="8341239"/>
            <a:ext cx="629973" cy="47914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B9D1C7-A383-4013-A342-6C0647DD43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5722" y="265614"/>
            <a:ext cx="7589891" cy="851956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9.wdp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7" Type="http://schemas.microsoft.com/office/2007/relationships/hdphoto" Target="../media/hdphoto1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6.wdp"/><Relationship Id="rId4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ovo\AppData\Local\Temp\WhatsApp Image 2020-04-27 at 12.37.57.jpeg"/>
          <p:cNvPicPr>
            <a:picLocks noChangeAspect="1" noChangeArrowheads="1"/>
          </p:cNvPicPr>
          <p:nvPr/>
        </p:nvPicPr>
        <p:blipFill>
          <a:blip r:embed="rId2" cstate="print"/>
          <a:srcRect l="22340" r="22352"/>
          <a:stretch>
            <a:fillRect/>
          </a:stretch>
        </p:blipFill>
        <p:spPr bwMode="auto">
          <a:xfrm>
            <a:off x="860613" y="536178"/>
            <a:ext cx="2133599" cy="2169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62636" y="3191437"/>
            <a:ext cx="534242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образования 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</a:rPr>
              <a:t>Актюбинской области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</a:rPr>
              <a:t> Отдел образования 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</a:rPr>
              <a:t>Хромтауского района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</a:rPr>
              <a:t>КГУ “Хромтауская гимназия №2”</a:t>
            </a:r>
          </a:p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84612" y="7494493"/>
            <a:ext cx="3210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2020-2021учебный год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0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2551" y="4870121"/>
            <a:ext cx="5111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latin typeface="Futuris.kz" panose="02000504000000020003" pitchFamily="2" charset="0"/>
                <a:ea typeface="Calibri" panose="020F0502020204030204" pitchFamily="34" charset="0"/>
              </a:rPr>
              <a:t> </a:t>
            </a:r>
            <a:endParaRPr lang="ru-RU" sz="1400" dirty="0">
              <a:latin typeface="Futuris.kz" panose="02000504000000020003" pitchFamily="2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34482" y="5337109"/>
          <a:ext cx="6699379" cy="32247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39086"/>
                <a:gridCol w="1541229"/>
                <a:gridCol w="1719064"/>
              </a:tblGrid>
              <a:tr h="578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79" marR="5987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2019-2020 учебный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79" marR="5987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79" marR="59879" marT="0" marB="0" horzOverflow="overflow"/>
                </a:tc>
              </a:tr>
              <a:tr h="771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</a:t>
                      </a:r>
                      <a:r>
                        <a:rPr kumimoji="0" lang="kk-KZ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ичество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выпуск</a:t>
                      </a:r>
                      <a:r>
                        <a:rPr kumimoji="0" lang="kk-KZ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иков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закончившихся школу  с отличием, аттестат  об общем среднем образовании </a:t>
                      </a:r>
                      <a:r>
                        <a:rPr kumimoji="0" lang="kk-KZ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«Алтын белгі»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79" marR="5987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(20%)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79" marR="5987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(7%)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79" marR="59879" marT="0" marB="0" horzOverflow="overflow"/>
                </a:tc>
              </a:tr>
              <a:tr h="578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</a:t>
                      </a:r>
                      <a:r>
                        <a:rPr kumimoji="0" lang="kk-KZ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ичество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выпуск</a:t>
                      </a:r>
                      <a:r>
                        <a:rPr kumimoji="0" lang="kk-KZ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иков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закончивших школу  с отличием,  аттестат </a:t>
                      </a:r>
                      <a:r>
                        <a:rPr kumimoji="0" lang="kk-KZ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общем среднем образовании  отличием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79" marR="5987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0(0%)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79" marR="5987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(0%)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79" marR="59879" marT="0" marB="0" horzOverflow="overflow"/>
                </a:tc>
              </a:tr>
              <a:tr h="771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</a:t>
                      </a:r>
                      <a:r>
                        <a:rPr kumimoji="0" lang="kk-KZ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ичество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выпуск</a:t>
                      </a:r>
                      <a:r>
                        <a:rPr kumimoji="0" lang="kk-KZ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иков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закончивших школу  с отличием,  аттестат </a:t>
                      </a:r>
                      <a:r>
                        <a:rPr kumimoji="0" lang="kk-KZ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 основном среднем образовании  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79" marR="5987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(3,7%)</a:t>
                      </a:r>
                    </a:p>
                  </a:txBody>
                  <a:tcPr marL="59879" marR="5987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5(10%)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79" marR="59879" marT="0" marB="0" horzOverflow="overflow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09126" y="4022111"/>
            <a:ext cx="6448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выпускников, получивших аттестат об общем среднем образовании «Алтын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выпускников, получивших аттестат об общем среднем образованием с отличием и основном среднем образовании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1386" y="731355"/>
            <a:ext cx="6610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выпускников общего и основного среднего образования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27788" y="1250301"/>
          <a:ext cx="6363477" cy="261257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21159"/>
                <a:gridCol w="2121159"/>
                <a:gridCol w="2121159"/>
              </a:tblGrid>
              <a:tr h="8293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2019-2020 учебный год</a:t>
                      </a:r>
                    </a:p>
                  </a:txBody>
                  <a:tcPr marL="59879" marR="5987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79" marR="59879" marT="0" marB="0" horzOverflow="overflow"/>
                </a:tc>
              </a:tr>
              <a:tr h="8916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16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класса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744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2940" y="950259"/>
            <a:ext cx="4412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  воспитательной  работы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59829" y="3137647"/>
            <a:ext cx="2857630" cy="22770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направлений воспитательной работы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478305" y="1442149"/>
            <a:ext cx="2026023" cy="1516204"/>
          </a:xfrm>
          <a:prstGeom prst="wedgeEllipseCallo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Futuris.kz" panose="02000504000000020003" pitchFamily="2" charset="0"/>
              </a:rPr>
              <a:t>Гражданско-патриотическое воспитание, национальное воспитание</a:t>
            </a:r>
            <a:endParaRPr lang="ru-RU" sz="1400" b="1" dirty="0">
              <a:latin typeface="Futuris.kz" panose="02000504000000020003" pitchFamily="2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484093" y="4839772"/>
            <a:ext cx="1990165" cy="1722393"/>
          </a:xfrm>
          <a:prstGeom prst="wedgeEllipseCallout">
            <a:avLst>
              <a:gd name="adj1" fmla="val 58960"/>
              <a:gd name="adj2" fmla="val -3652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2208627" y="5952565"/>
            <a:ext cx="1968926" cy="1631578"/>
          </a:xfrm>
          <a:prstGeom prst="wedgeEllipseCallout">
            <a:avLst>
              <a:gd name="adj1" fmla="val 25462"/>
              <a:gd name="adj2" fmla="val -67781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Духовно-нравственное воспитание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4243616" y="5701553"/>
            <a:ext cx="2031678" cy="1613647"/>
          </a:xfrm>
          <a:prstGeom prst="wedgeEllipseCallout">
            <a:avLst>
              <a:gd name="adj1" fmla="val -34319"/>
              <a:gd name="adj2" fmla="val -64065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Futuris.kz" panose="02000504000000020003" pitchFamily="2" charset="0"/>
              </a:rPr>
              <a:t>Эстетическое воспитание</a:t>
            </a:r>
            <a:endParaRPr lang="ru-RU" sz="1400" b="1" dirty="0">
              <a:latin typeface="Futuris.kz" panose="02000504000000020003" pitchFamily="2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127812" y="2464123"/>
            <a:ext cx="1990164" cy="1372771"/>
          </a:xfrm>
          <a:prstGeom prst="wedgeEllipseCallout">
            <a:avLst>
              <a:gd name="adj1" fmla="val -37049"/>
              <a:gd name="adj2" fmla="val 5858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Futuris.kz" panose="02000504000000020003" pitchFamily="2" charset="0"/>
              </a:rPr>
              <a:t>Правовое воспитание</a:t>
            </a:r>
            <a:endParaRPr lang="ru-RU" sz="1400" b="1" dirty="0">
              <a:latin typeface="Futuris.kz" panose="02000504000000020003" pitchFamily="2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268942" y="3065930"/>
            <a:ext cx="1882588" cy="1675973"/>
          </a:xfrm>
          <a:prstGeom prst="wedgeEllipseCallout">
            <a:avLst>
              <a:gd name="adj1" fmla="val 63456"/>
              <a:gd name="adj2" fmla="val -4923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Трудовое  воспитание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1344706" y="1684194"/>
            <a:ext cx="1972235" cy="1515779"/>
          </a:xfrm>
          <a:prstGeom prst="wedgeEllipseCallout">
            <a:avLst>
              <a:gd name="adj1" fmla="val 45204"/>
              <a:gd name="adj2" fmla="val 45940"/>
            </a:avLst>
          </a:prstGeom>
          <a:solidFill>
            <a:srgbClr val="7E2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Futuris.kz" panose="02000504000000020003" pitchFamily="2" charset="0"/>
              </a:rPr>
              <a:t>Семейное воспитание</a:t>
            </a:r>
            <a:endParaRPr lang="ru-RU" sz="1400" b="1" dirty="0">
              <a:latin typeface="Futuris.kz" panose="02000504000000020003" pitchFamily="2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 rot="10800000" flipV="1">
            <a:off x="5444005" y="3998258"/>
            <a:ext cx="2115670" cy="1613648"/>
          </a:xfrm>
          <a:prstGeom prst="wedgeEllipseCallout">
            <a:avLst>
              <a:gd name="adj1" fmla="val 62437"/>
              <a:gd name="adj2" fmla="val -144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Futuris.kz" panose="02000504000000020003" pitchFamily="2" charset="0"/>
              </a:rPr>
              <a:t>Интеллектуальное</a:t>
            </a:r>
          </a:p>
          <a:p>
            <a:pPr algn="ctr"/>
            <a:r>
              <a:rPr lang="ru-RU" sz="1400" b="1" dirty="0" smtClean="0">
                <a:latin typeface="Futuris.kz" panose="02000504000000020003" pitchFamily="2" charset="0"/>
              </a:rPr>
              <a:t>поликультурное воспитание</a:t>
            </a:r>
            <a:endParaRPr lang="ru-RU" sz="1400" b="1" dirty="0">
              <a:latin typeface="Futuris.kz" panose="02000504000000020003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016188" y="6598025"/>
            <a:ext cx="3209364" cy="1667435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05833" y="6811434"/>
            <a:ext cx="3191437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ҰШҚЫР ОЙ АЛАҢЫ</a:t>
            </a:r>
          </a:p>
          <a:p>
            <a:pPr marL="285750" indent="-285750">
              <a:lnSpc>
                <a:spcPct val="107000"/>
              </a:lnSpc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БАЛАЛАР  ЖӘНЕ ТЕАТР</a:t>
            </a:r>
          </a:p>
          <a:p>
            <a:pPr marL="285750" indent="-285750">
              <a:lnSpc>
                <a:spcPct val="107000"/>
              </a:lnSpc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ҚОҒАМҒА ҚЫЗМЕТ</a:t>
            </a:r>
          </a:p>
          <a:p>
            <a:pPr marL="285750" indent="-285750">
              <a:lnSpc>
                <a:spcPct val="107000"/>
              </a:lnSpc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ОҚУҒА ҚҰШТАР МЕКТЕП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60113" y="268940"/>
            <a:ext cx="7299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 приема в члены детской организации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показывает значительный рост учащихся 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ядах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ЖасҰлан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ЖасҚыран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09600" y="1584031"/>
          <a:ext cx="6544235" cy="174869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15211"/>
                <a:gridCol w="1272785"/>
                <a:gridCol w="1103080"/>
                <a:gridCol w="901555"/>
                <a:gridCol w="1951604"/>
              </a:tblGrid>
              <a:tr h="69300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68" marR="8168" marT="8168" marB="8168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«ЖасҚыран»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68" marR="8168" marT="8168" marB="8168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«ЖасҰлан»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68" marR="8168" marT="8168" marB="8168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68" marR="8168" marT="8168" marB="8168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от общего количества учащихся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1-10 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классов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68" marR="8168" marT="8168" marB="8168"/>
                </a:tc>
              </a:tr>
              <a:tr h="66967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68" marR="8168" marT="8168" marB="8168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68" marR="8168" marT="8168" marB="8168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68" marR="8168" marT="8168" marB="8168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639</a:t>
                      </a:r>
                      <a:endParaRPr lang="ru-RU" sz="1400" b="1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68" marR="8168" marT="8168" marB="8168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68" marR="8168" marT="8168" marB="8168"/>
                </a:tc>
              </a:tr>
              <a:tr h="37782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68" marR="8168" marT="8168" marB="8168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68" marR="8168" marT="8168" marB="8168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409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68" marR="8168" marT="8168" marB="8168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685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68" marR="8168" marT="8168" marB="8168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68" marR="8168" marT="8168" marB="8168"/>
                </a:tc>
              </a:tr>
            </a:tbl>
          </a:graphicData>
        </a:graphic>
      </p:graphicFrame>
      <p:sp>
        <p:nvSpPr>
          <p:cNvPr id="19" name="Прямоугольник с одним вырезанным скругленным углом 18"/>
          <p:cNvSpPr/>
          <p:nvPr/>
        </p:nvSpPr>
        <p:spPr>
          <a:xfrm>
            <a:off x="340657" y="3571540"/>
            <a:ext cx="3108961" cy="806823"/>
          </a:xfrm>
          <a:prstGeom prst="snip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is.kz" panose="02000504000000020003" pitchFamily="2" charset="0"/>
              </a:rPr>
              <a:t>ЖАС ҚЫРАН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Futuris.kz" panose="02000504000000020003" pitchFamily="2" charset="0"/>
            </a:endParaRPr>
          </a:p>
        </p:txBody>
      </p:sp>
      <p:sp>
        <p:nvSpPr>
          <p:cNvPr id="20" name="Прямоугольник с одним вырезанным скругленным углом 19"/>
          <p:cNvSpPr/>
          <p:nvPr/>
        </p:nvSpPr>
        <p:spPr>
          <a:xfrm>
            <a:off x="412374" y="4701092"/>
            <a:ext cx="3108961" cy="806823"/>
          </a:xfrm>
          <a:prstGeom prst="snip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is.kz" panose="02000504000000020003" pitchFamily="2" charset="0"/>
              </a:rPr>
              <a:t>ЖАС ҰЛАН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Futuris.kz" panose="02000504000000020003" pitchFamily="2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141695" y="3583639"/>
            <a:ext cx="2933886" cy="938158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is.kz" panose="02000504000000020003" pitchFamily="2" charset="0"/>
              </a:rPr>
              <a:t> 100%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Futuris.kz" panose="02000504000000020003" pitchFamily="2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141695" y="5035921"/>
            <a:ext cx="2933886" cy="938158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is.kz" panose="02000504000000020003" pitchFamily="2" charset="0"/>
              </a:rPr>
              <a:t>58%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Futuris.kz" panose="02000504000000020003" pitchFamily="2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>
            <a:off x="3263154" y="3532092"/>
            <a:ext cx="986118" cy="4661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3352800" y="4625788"/>
            <a:ext cx="1021975" cy="4661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с одним вырезанным скругленным углом 25"/>
          <p:cNvSpPr/>
          <p:nvPr/>
        </p:nvSpPr>
        <p:spPr>
          <a:xfrm>
            <a:off x="430306" y="5738535"/>
            <a:ext cx="3115259" cy="1020853"/>
          </a:xfrm>
          <a:prstGeom prst="snip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is.kz" panose="02000504000000020003" pitchFamily="2" charset="0"/>
              </a:rPr>
              <a:t>ЖАС САРБАЗ</a:t>
            </a:r>
          </a:p>
          <a:p>
            <a:pPr algn="ctr"/>
            <a:r>
              <a:rPr lang="kk-KZ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is.kz" panose="02000504000000020003" pitchFamily="2" charset="0"/>
              </a:rPr>
              <a:t>24 учащихся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Futuris.kz" panose="02000504000000020003" pitchFamily="2" charset="0"/>
            </a:endParaRPr>
          </a:p>
        </p:txBody>
      </p:sp>
      <p:sp>
        <p:nvSpPr>
          <p:cNvPr id="27" name="Прямоугольник с одним скругленным углом 26"/>
          <p:cNvSpPr/>
          <p:nvPr/>
        </p:nvSpPr>
        <p:spPr>
          <a:xfrm>
            <a:off x="466165" y="6963333"/>
            <a:ext cx="3050427" cy="979396"/>
          </a:xfrm>
          <a:prstGeom prst="round1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АДАЛ ҰРПАҚ</a:t>
            </a:r>
          </a:p>
          <a:p>
            <a:pPr algn="ctr"/>
            <a:r>
              <a:rPr lang="kk-K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учащихся</a:t>
            </a:r>
          </a:p>
          <a:p>
            <a:pPr algn="ctr"/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Futuris.kz" panose="0200050400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5483" y="6096001"/>
            <a:ext cx="281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программы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0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57835" y="555812"/>
            <a:ext cx="51525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Сравнительный анализ учащихся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состоящих на учете УИП ПДН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599" y="1577788"/>
          <a:ext cx="6436660" cy="181053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22981"/>
                <a:gridCol w="2303562"/>
                <a:gridCol w="2510117"/>
              </a:tblGrid>
              <a:tr h="749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62" marR="56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2019-2020учебный год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62" marR="56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2020-2021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62" marR="56662" marT="0" marB="0"/>
                </a:tc>
              </a:tr>
              <a:tr h="533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ВШУ</a:t>
                      </a:r>
                      <a:endParaRPr lang="ru-RU" sz="1600" b="1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62" marR="56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62" marR="56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62" marR="56662" marT="0" marB="0"/>
                </a:tc>
              </a:tr>
              <a:tr h="438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УИП ПДН</a:t>
                      </a:r>
                      <a:endParaRPr lang="ru-RU" sz="1600" b="1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62" marR="56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62" marR="56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62" marR="56662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6612" y="4016188"/>
            <a:ext cx="34572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учащихся 733 учеников  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Малообеспеченных семей –2  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ОБПР – 1 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-инвалиды -1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получающие АСП -0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Стоящие на ВШК -0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577" y="3550024"/>
            <a:ext cx="461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паспорт гимназии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3742" y="6215016"/>
          <a:ext cx="6633881" cy="205044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394577"/>
                <a:gridCol w="1395770"/>
                <a:gridCol w="1217843"/>
                <a:gridCol w="1625691"/>
              </a:tblGrid>
              <a:tr h="876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Ф.И.О учащихся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194" marR="51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рождения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194" marR="51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194" marR="51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Статус ребенка</a:t>
                      </a:r>
                      <a:endParaRPr lang="ru-RU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194" marR="51194" marT="0" marB="0"/>
                </a:tc>
              </a:tr>
              <a:tr h="1174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Емельяненко</a:t>
                      </a: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Ангелина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Дмитриевна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194" marR="51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02.10.2007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194" marR="51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«А»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194" marR="51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Ребенок ОПБР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194" marR="51194" marT="0" marB="0"/>
                </a:tc>
              </a:tr>
            </a:tbl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54306" y="5701553"/>
            <a:ext cx="36871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 детях ОБПР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32383" y="1387571"/>
            <a:ext cx="2226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 учащихся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99494" y="2241951"/>
            <a:ext cx="1472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группы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5270" y="268941"/>
            <a:ext cx="2485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 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Летний лагерь</a:t>
            </a:r>
          </a:p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“БАЛДАУРЕН”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1576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097" name="Picture 1" descr="C:\Users\Метод кабинет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703" y="1171108"/>
            <a:ext cx="3251555" cy="2163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2294963" y="3585883"/>
            <a:ext cx="345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СЕЗОНЫ  ЛЕТНЕГО ЛАГЕРЯ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247" y="4034117"/>
            <a:ext cx="332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сезон- с 7 по 18 июня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3108" y="4338916"/>
            <a:ext cx="3525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сезон –с 21 по 30 июня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етод кабинет\Desktop\94cfaa76-2dfb-4bbd-83b3-af9628ae4029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88474" y="4679577"/>
            <a:ext cx="2605738" cy="195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Метод кабинет\Desktop\ba92d62c-ae5a-4d49-99e3-47984d5ab0a4.jpg"/>
          <p:cNvPicPr>
            <a:picLocks noChangeAspect="1" noChangeArrowheads="1"/>
          </p:cNvPicPr>
          <p:nvPr/>
        </p:nvPicPr>
        <p:blipFill>
          <a:blip r:embed="rId4"/>
          <a:srcRect l="5237" r="3112" b="6648"/>
          <a:stretch>
            <a:fillRect/>
          </a:stretch>
        </p:blipFill>
        <p:spPr bwMode="auto">
          <a:xfrm>
            <a:off x="1738951" y="6543210"/>
            <a:ext cx="2886838" cy="220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Метод кабинет\Desktop\4aaa8d96-158c-41b9-8f63-a1e1dd267c1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9718" y="4858868"/>
            <a:ext cx="2288428" cy="171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Метод кабинет\Desktop\1ebfa5c0-8219-47ce-abaf-107663cfbc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8824" y="6038663"/>
            <a:ext cx="1929839" cy="2573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972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1177" y="1380566"/>
            <a:ext cx="451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Спортивные секции гимназии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4314812"/>
              </p:ext>
            </p:extLst>
          </p:nvPr>
        </p:nvGraphicFramePr>
        <p:xfrm>
          <a:off x="302000" y="2087541"/>
          <a:ext cx="6845299" cy="255824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473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8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43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0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89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636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2020-2021 учебный год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25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детей  кружками</a:t>
                      </a:r>
                      <a:endParaRPr lang="ru-RU" sz="18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kk-KZ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секциями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0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kk-KZ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учащихся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kk-KZ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охват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Общее количество учащихся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kk-KZ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охват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733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16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733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360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" name="Picture 3" descr="C:\Users\Метод кабинет\Desktop\20171212_143103.jpg"/>
          <p:cNvPicPr>
            <a:picLocks noChangeAspect="1" noChangeArrowheads="1"/>
          </p:cNvPicPr>
          <p:nvPr/>
        </p:nvPicPr>
        <p:blipFill>
          <a:blip r:embed="rId2" cstate="print"/>
          <a:srcRect l="17833" t="17333" r="10500" b="16222"/>
          <a:stretch>
            <a:fillRect/>
          </a:stretch>
        </p:blipFill>
        <p:spPr bwMode="auto">
          <a:xfrm>
            <a:off x="1416424" y="4876800"/>
            <a:ext cx="2560369" cy="1780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Метод кабинет\Desktop\20171212_140850.jpg"/>
          <p:cNvPicPr>
            <a:picLocks noChangeAspect="1" noChangeArrowheads="1"/>
          </p:cNvPicPr>
          <p:nvPr/>
        </p:nvPicPr>
        <p:blipFill>
          <a:blip r:embed="rId3" cstate="print"/>
          <a:srcRect l="25659" t="5333" r="19558" b="29333"/>
          <a:stretch>
            <a:fillRect/>
          </a:stretch>
        </p:blipFill>
        <p:spPr bwMode="auto">
          <a:xfrm>
            <a:off x="3460377" y="6770620"/>
            <a:ext cx="2102222" cy="188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Зифа\Desktop\5431809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46" y="0"/>
            <a:ext cx="2562004" cy="17219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C:\Users\Метод кабинет\Downloads\20180513_150549.jpg"/>
          <p:cNvPicPr>
            <a:picLocks noChangeAspect="1" noChangeArrowheads="1"/>
          </p:cNvPicPr>
          <p:nvPr/>
        </p:nvPicPr>
        <p:blipFill>
          <a:blip r:embed="rId5" cstate="print"/>
          <a:srcRect l="19167" t="18889" r="16500" b="24000"/>
          <a:stretch>
            <a:fillRect/>
          </a:stretch>
        </p:blipFill>
        <p:spPr bwMode="auto">
          <a:xfrm rot="5400000">
            <a:off x="5100638" y="5708051"/>
            <a:ext cx="2952373" cy="1965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Метод кабинет\Desktop\20180325_112443.jp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l="25000" t="30000" r="2500" b="7778"/>
          <a:stretch>
            <a:fillRect/>
          </a:stretch>
        </p:blipFill>
        <p:spPr bwMode="auto">
          <a:xfrm>
            <a:off x="222838" y="6849035"/>
            <a:ext cx="2848818" cy="183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86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-38519" y="340659"/>
            <a:ext cx="7598194" cy="8232260"/>
          </a:xfrm>
          <a:custGeom>
            <a:avLst/>
            <a:gdLst>
              <a:gd name="connsiteX0" fmla="*/ 489697 w 7835153"/>
              <a:gd name="connsiteY0" fmla="*/ 8193740 h 8193740"/>
              <a:gd name="connsiteX1" fmla="*/ 979394 w 7835153"/>
              <a:gd name="connsiteY1" fmla="*/ 7704043 h 8193740"/>
              <a:gd name="connsiteX2" fmla="*/ 489697 w 7835153"/>
              <a:gd name="connsiteY2" fmla="*/ 7704043 h 8193740"/>
              <a:gd name="connsiteX3" fmla="*/ 734546 w 7835153"/>
              <a:gd name="connsiteY3" fmla="*/ 7459194 h 8193740"/>
              <a:gd name="connsiteX4" fmla="*/ 489697 w 7835153"/>
              <a:gd name="connsiteY4" fmla="*/ 7214345 h 8193740"/>
              <a:gd name="connsiteX5" fmla="*/ 979394 w 7835153"/>
              <a:gd name="connsiteY5" fmla="*/ 7214346 h 8193740"/>
              <a:gd name="connsiteX6" fmla="*/ 979394 w 7835153"/>
              <a:gd name="connsiteY6" fmla="*/ 489697 h 8193740"/>
              <a:gd name="connsiteX7" fmla="*/ 1122823 w 7835153"/>
              <a:gd name="connsiteY7" fmla="*/ 143429 h 8193740"/>
              <a:gd name="connsiteX8" fmla="*/ 1469091 w 7835153"/>
              <a:gd name="connsiteY8" fmla="*/ 1 h 8193740"/>
              <a:gd name="connsiteX9" fmla="*/ 7345456 w 7835153"/>
              <a:gd name="connsiteY9" fmla="*/ 0 h 8193740"/>
              <a:gd name="connsiteX10" fmla="*/ 7769546 w 7835153"/>
              <a:gd name="connsiteY10" fmla="*/ 244849 h 8193740"/>
              <a:gd name="connsiteX11" fmla="*/ 7769545 w 7835153"/>
              <a:gd name="connsiteY11" fmla="*/ 734546 h 8193740"/>
              <a:gd name="connsiteX12" fmla="*/ 7345454 w 7835153"/>
              <a:gd name="connsiteY12" fmla="*/ 979394 h 8193740"/>
              <a:gd name="connsiteX13" fmla="*/ 6855759 w 7835153"/>
              <a:gd name="connsiteY13" fmla="*/ 979394 h 8193740"/>
              <a:gd name="connsiteX14" fmla="*/ 6855759 w 7835153"/>
              <a:gd name="connsiteY14" fmla="*/ 7704043 h 8193740"/>
              <a:gd name="connsiteX15" fmla="*/ 6712330 w 7835153"/>
              <a:gd name="connsiteY15" fmla="*/ 8050311 h 8193740"/>
              <a:gd name="connsiteX16" fmla="*/ 6366062 w 7835153"/>
              <a:gd name="connsiteY16" fmla="*/ 8193740 h 8193740"/>
              <a:gd name="connsiteX17" fmla="*/ 489697 w 7835153"/>
              <a:gd name="connsiteY17" fmla="*/ 8193740 h 8193740"/>
              <a:gd name="connsiteX18" fmla="*/ 1958788 w 7835153"/>
              <a:gd name="connsiteY18" fmla="*/ 489697 h 8193740"/>
              <a:gd name="connsiteX19" fmla="*/ 1815359 w 7835153"/>
              <a:gd name="connsiteY19" fmla="*/ 835965 h 8193740"/>
              <a:gd name="connsiteX20" fmla="*/ 1469091 w 7835153"/>
              <a:gd name="connsiteY20" fmla="*/ 979394 h 8193740"/>
              <a:gd name="connsiteX21" fmla="*/ 1257046 w 7835153"/>
              <a:gd name="connsiteY21" fmla="*/ 856969 h 8193740"/>
              <a:gd name="connsiteX22" fmla="*/ 1257046 w 7835153"/>
              <a:gd name="connsiteY22" fmla="*/ 612120 h 8193740"/>
              <a:gd name="connsiteX23" fmla="*/ 1469092 w 7835153"/>
              <a:gd name="connsiteY23" fmla="*/ 489696 h 8193740"/>
              <a:gd name="connsiteX24" fmla="*/ 1958788 w 7835153"/>
              <a:gd name="connsiteY24" fmla="*/ 489697 h 8193740"/>
              <a:gd name="connsiteX0" fmla="*/ 1958788 w 7835153"/>
              <a:gd name="connsiteY0" fmla="*/ 489697 h 8193740"/>
              <a:gd name="connsiteX1" fmla="*/ 1815359 w 7835153"/>
              <a:gd name="connsiteY1" fmla="*/ 835965 h 8193740"/>
              <a:gd name="connsiteX2" fmla="*/ 1469091 w 7835153"/>
              <a:gd name="connsiteY2" fmla="*/ 979394 h 8193740"/>
              <a:gd name="connsiteX3" fmla="*/ 1257046 w 7835153"/>
              <a:gd name="connsiteY3" fmla="*/ 856969 h 8193740"/>
              <a:gd name="connsiteX4" fmla="*/ 1257046 w 7835153"/>
              <a:gd name="connsiteY4" fmla="*/ 612120 h 8193740"/>
              <a:gd name="connsiteX5" fmla="*/ 1469092 w 7835153"/>
              <a:gd name="connsiteY5" fmla="*/ 489696 h 8193740"/>
              <a:gd name="connsiteX6" fmla="*/ 1958788 w 7835153"/>
              <a:gd name="connsiteY6" fmla="*/ 489697 h 8193740"/>
              <a:gd name="connsiteX7" fmla="*/ 979394 w 7835153"/>
              <a:gd name="connsiteY7" fmla="*/ 7704043 h 8193740"/>
              <a:gd name="connsiteX8" fmla="*/ 677096 w 7835153"/>
              <a:gd name="connsiteY8" fmla="*/ 8156464 h 8193740"/>
              <a:gd name="connsiteX9" fmla="*/ 143429 w 7835153"/>
              <a:gd name="connsiteY9" fmla="*/ 8050311 h 8193740"/>
              <a:gd name="connsiteX10" fmla="*/ 37276 w 7835153"/>
              <a:gd name="connsiteY10" fmla="*/ 7516644 h 8193740"/>
              <a:gd name="connsiteX11" fmla="*/ 489697 w 7835153"/>
              <a:gd name="connsiteY11" fmla="*/ 7214346 h 8193740"/>
              <a:gd name="connsiteX12" fmla="*/ 701742 w 7835153"/>
              <a:gd name="connsiteY12" fmla="*/ 7336771 h 8193740"/>
              <a:gd name="connsiteX13" fmla="*/ 701742 w 7835153"/>
              <a:gd name="connsiteY13" fmla="*/ 7581620 h 8193740"/>
              <a:gd name="connsiteX14" fmla="*/ 489696 w 7835153"/>
              <a:gd name="connsiteY14" fmla="*/ 7704044 h 8193740"/>
              <a:gd name="connsiteX15" fmla="*/ 979394 w 7835153"/>
              <a:gd name="connsiteY15" fmla="*/ 7704043 h 8193740"/>
              <a:gd name="connsiteX0" fmla="*/ 979394 w 7835153"/>
              <a:gd name="connsiteY0" fmla="*/ 7214346 h 8193740"/>
              <a:gd name="connsiteX1" fmla="*/ 979394 w 7835153"/>
              <a:gd name="connsiteY1" fmla="*/ 489697 h 8193740"/>
              <a:gd name="connsiteX2" fmla="*/ 1122823 w 7835153"/>
              <a:gd name="connsiteY2" fmla="*/ 143429 h 8193740"/>
              <a:gd name="connsiteX3" fmla="*/ 1469091 w 7835153"/>
              <a:gd name="connsiteY3" fmla="*/ 1 h 8193740"/>
              <a:gd name="connsiteX4" fmla="*/ 7345456 w 7835153"/>
              <a:gd name="connsiteY4" fmla="*/ 0 h 8193740"/>
              <a:gd name="connsiteX5" fmla="*/ 7769546 w 7835153"/>
              <a:gd name="connsiteY5" fmla="*/ 244849 h 8193740"/>
              <a:gd name="connsiteX6" fmla="*/ 7769545 w 7835153"/>
              <a:gd name="connsiteY6" fmla="*/ 734546 h 8193740"/>
              <a:gd name="connsiteX7" fmla="*/ 7345454 w 7835153"/>
              <a:gd name="connsiteY7" fmla="*/ 979394 h 8193740"/>
              <a:gd name="connsiteX8" fmla="*/ 6855759 w 7835153"/>
              <a:gd name="connsiteY8" fmla="*/ 979394 h 8193740"/>
              <a:gd name="connsiteX9" fmla="*/ 6855759 w 7835153"/>
              <a:gd name="connsiteY9" fmla="*/ 7704043 h 8193740"/>
              <a:gd name="connsiteX10" fmla="*/ 6712330 w 7835153"/>
              <a:gd name="connsiteY10" fmla="*/ 8050311 h 8193740"/>
              <a:gd name="connsiteX11" fmla="*/ 6366062 w 7835153"/>
              <a:gd name="connsiteY11" fmla="*/ 8193740 h 8193740"/>
              <a:gd name="connsiteX12" fmla="*/ 489697 w 7835153"/>
              <a:gd name="connsiteY12" fmla="*/ 8193740 h 8193740"/>
              <a:gd name="connsiteX13" fmla="*/ 65607 w 7835153"/>
              <a:gd name="connsiteY13" fmla="*/ 7948891 h 8193740"/>
              <a:gd name="connsiteX14" fmla="*/ 65607 w 7835153"/>
              <a:gd name="connsiteY14" fmla="*/ 7459194 h 8193740"/>
              <a:gd name="connsiteX15" fmla="*/ 489698 w 7835153"/>
              <a:gd name="connsiteY15" fmla="*/ 7214346 h 8193740"/>
              <a:gd name="connsiteX16" fmla="*/ 979394 w 7835153"/>
              <a:gd name="connsiteY16" fmla="*/ 7214346 h 8193740"/>
              <a:gd name="connsiteX17" fmla="*/ 1469091 w 7835153"/>
              <a:gd name="connsiteY17" fmla="*/ 0 h 8193740"/>
              <a:gd name="connsiteX18" fmla="*/ 1893181 w 7835153"/>
              <a:gd name="connsiteY18" fmla="*/ 244849 h 8193740"/>
              <a:gd name="connsiteX19" fmla="*/ 1893180 w 7835153"/>
              <a:gd name="connsiteY19" fmla="*/ 734546 h 8193740"/>
              <a:gd name="connsiteX20" fmla="*/ 1469089 w 7835153"/>
              <a:gd name="connsiteY20" fmla="*/ 979394 h 8193740"/>
              <a:gd name="connsiteX21" fmla="*/ 1257044 w 7835153"/>
              <a:gd name="connsiteY21" fmla="*/ 856969 h 8193740"/>
              <a:gd name="connsiteX22" fmla="*/ 1257044 w 7835153"/>
              <a:gd name="connsiteY22" fmla="*/ 612120 h 8193740"/>
              <a:gd name="connsiteX23" fmla="*/ 1469090 w 7835153"/>
              <a:gd name="connsiteY23" fmla="*/ 489696 h 8193740"/>
              <a:gd name="connsiteX24" fmla="*/ 1958788 w 7835153"/>
              <a:gd name="connsiteY24" fmla="*/ 489697 h 8193740"/>
              <a:gd name="connsiteX25" fmla="*/ 6855759 w 7835153"/>
              <a:gd name="connsiteY25" fmla="*/ 979394 h 8193740"/>
              <a:gd name="connsiteX26" fmla="*/ 1469091 w 7835153"/>
              <a:gd name="connsiteY26" fmla="*/ 979394 h 8193740"/>
              <a:gd name="connsiteX27" fmla="*/ 489697 w 7835153"/>
              <a:gd name="connsiteY27" fmla="*/ 7214346 h 8193740"/>
              <a:gd name="connsiteX28" fmla="*/ 701742 w 7835153"/>
              <a:gd name="connsiteY28" fmla="*/ 7336771 h 8193740"/>
              <a:gd name="connsiteX29" fmla="*/ 701742 w 7835153"/>
              <a:gd name="connsiteY29" fmla="*/ 7581620 h 8193740"/>
              <a:gd name="connsiteX30" fmla="*/ 489696 w 7835153"/>
              <a:gd name="connsiteY30" fmla="*/ 7704044 h 8193740"/>
              <a:gd name="connsiteX31" fmla="*/ 979394 w 7835153"/>
              <a:gd name="connsiteY31" fmla="*/ 7704043 h 8193740"/>
              <a:gd name="connsiteX32" fmla="*/ 489697 w 7835153"/>
              <a:gd name="connsiteY32" fmla="*/ 8193740 h 8193740"/>
              <a:gd name="connsiteX33" fmla="*/ 979394 w 7835153"/>
              <a:gd name="connsiteY33" fmla="*/ 7704043 h 8193740"/>
              <a:gd name="connsiteX34" fmla="*/ 979394 w 7835153"/>
              <a:gd name="connsiteY34" fmla="*/ 7214346 h 8193740"/>
              <a:gd name="connsiteX0" fmla="*/ 528217 w 7895542"/>
              <a:gd name="connsiteY0" fmla="*/ 8193740 h 8232260"/>
              <a:gd name="connsiteX1" fmla="*/ 1017914 w 7895542"/>
              <a:gd name="connsiteY1" fmla="*/ 7704043 h 8232260"/>
              <a:gd name="connsiteX2" fmla="*/ 528217 w 7895542"/>
              <a:gd name="connsiteY2" fmla="*/ 7704043 h 8232260"/>
              <a:gd name="connsiteX3" fmla="*/ 773066 w 7895542"/>
              <a:gd name="connsiteY3" fmla="*/ 7459194 h 8232260"/>
              <a:gd name="connsiteX4" fmla="*/ 528217 w 7895542"/>
              <a:gd name="connsiteY4" fmla="*/ 7214345 h 8232260"/>
              <a:gd name="connsiteX5" fmla="*/ 1017914 w 7895542"/>
              <a:gd name="connsiteY5" fmla="*/ 7214346 h 8232260"/>
              <a:gd name="connsiteX6" fmla="*/ 1017914 w 7895542"/>
              <a:gd name="connsiteY6" fmla="*/ 489697 h 8232260"/>
              <a:gd name="connsiteX7" fmla="*/ 1161343 w 7895542"/>
              <a:gd name="connsiteY7" fmla="*/ 143429 h 8232260"/>
              <a:gd name="connsiteX8" fmla="*/ 1507611 w 7895542"/>
              <a:gd name="connsiteY8" fmla="*/ 1 h 8232260"/>
              <a:gd name="connsiteX9" fmla="*/ 7383976 w 7895542"/>
              <a:gd name="connsiteY9" fmla="*/ 0 h 8232260"/>
              <a:gd name="connsiteX10" fmla="*/ 7808066 w 7895542"/>
              <a:gd name="connsiteY10" fmla="*/ 244849 h 8232260"/>
              <a:gd name="connsiteX11" fmla="*/ 7808065 w 7895542"/>
              <a:gd name="connsiteY11" fmla="*/ 734546 h 8232260"/>
              <a:gd name="connsiteX12" fmla="*/ 7383974 w 7895542"/>
              <a:gd name="connsiteY12" fmla="*/ 979394 h 8232260"/>
              <a:gd name="connsiteX13" fmla="*/ 6894279 w 7895542"/>
              <a:gd name="connsiteY13" fmla="*/ 979394 h 8232260"/>
              <a:gd name="connsiteX14" fmla="*/ 6894279 w 7895542"/>
              <a:gd name="connsiteY14" fmla="*/ 7704043 h 8232260"/>
              <a:gd name="connsiteX15" fmla="*/ 6750850 w 7895542"/>
              <a:gd name="connsiteY15" fmla="*/ 8050311 h 8232260"/>
              <a:gd name="connsiteX16" fmla="*/ 6404582 w 7895542"/>
              <a:gd name="connsiteY16" fmla="*/ 8193740 h 8232260"/>
              <a:gd name="connsiteX17" fmla="*/ 528217 w 7895542"/>
              <a:gd name="connsiteY17" fmla="*/ 8193740 h 8232260"/>
              <a:gd name="connsiteX18" fmla="*/ 1997308 w 7895542"/>
              <a:gd name="connsiteY18" fmla="*/ 489697 h 8232260"/>
              <a:gd name="connsiteX19" fmla="*/ 1853879 w 7895542"/>
              <a:gd name="connsiteY19" fmla="*/ 835965 h 8232260"/>
              <a:gd name="connsiteX20" fmla="*/ 1507611 w 7895542"/>
              <a:gd name="connsiteY20" fmla="*/ 979394 h 8232260"/>
              <a:gd name="connsiteX21" fmla="*/ 1295566 w 7895542"/>
              <a:gd name="connsiteY21" fmla="*/ 856969 h 8232260"/>
              <a:gd name="connsiteX22" fmla="*/ 1295566 w 7895542"/>
              <a:gd name="connsiteY22" fmla="*/ 612120 h 8232260"/>
              <a:gd name="connsiteX23" fmla="*/ 1507612 w 7895542"/>
              <a:gd name="connsiteY23" fmla="*/ 489696 h 8232260"/>
              <a:gd name="connsiteX24" fmla="*/ 1997308 w 7895542"/>
              <a:gd name="connsiteY24" fmla="*/ 489697 h 8232260"/>
              <a:gd name="connsiteX0" fmla="*/ 1997308 w 7895542"/>
              <a:gd name="connsiteY0" fmla="*/ 489697 h 8232260"/>
              <a:gd name="connsiteX1" fmla="*/ 1853879 w 7895542"/>
              <a:gd name="connsiteY1" fmla="*/ 835965 h 8232260"/>
              <a:gd name="connsiteX2" fmla="*/ 1507611 w 7895542"/>
              <a:gd name="connsiteY2" fmla="*/ 979394 h 8232260"/>
              <a:gd name="connsiteX3" fmla="*/ 1295566 w 7895542"/>
              <a:gd name="connsiteY3" fmla="*/ 856969 h 8232260"/>
              <a:gd name="connsiteX4" fmla="*/ 1295566 w 7895542"/>
              <a:gd name="connsiteY4" fmla="*/ 612120 h 8232260"/>
              <a:gd name="connsiteX5" fmla="*/ 1507612 w 7895542"/>
              <a:gd name="connsiteY5" fmla="*/ 489696 h 8232260"/>
              <a:gd name="connsiteX6" fmla="*/ 1997308 w 7895542"/>
              <a:gd name="connsiteY6" fmla="*/ 489697 h 8232260"/>
              <a:gd name="connsiteX7" fmla="*/ 1017914 w 7895542"/>
              <a:gd name="connsiteY7" fmla="*/ 7704043 h 8232260"/>
              <a:gd name="connsiteX8" fmla="*/ 715616 w 7895542"/>
              <a:gd name="connsiteY8" fmla="*/ 8156464 h 8232260"/>
              <a:gd name="connsiteX9" fmla="*/ 181949 w 7895542"/>
              <a:gd name="connsiteY9" fmla="*/ 8050311 h 8232260"/>
              <a:gd name="connsiteX10" fmla="*/ 75796 w 7895542"/>
              <a:gd name="connsiteY10" fmla="*/ 7516644 h 8232260"/>
              <a:gd name="connsiteX11" fmla="*/ 528217 w 7895542"/>
              <a:gd name="connsiteY11" fmla="*/ 7214346 h 8232260"/>
              <a:gd name="connsiteX12" fmla="*/ 740262 w 7895542"/>
              <a:gd name="connsiteY12" fmla="*/ 7336771 h 8232260"/>
              <a:gd name="connsiteX13" fmla="*/ 740262 w 7895542"/>
              <a:gd name="connsiteY13" fmla="*/ 7581620 h 8232260"/>
              <a:gd name="connsiteX14" fmla="*/ 528216 w 7895542"/>
              <a:gd name="connsiteY14" fmla="*/ 7704044 h 8232260"/>
              <a:gd name="connsiteX15" fmla="*/ 1017914 w 7895542"/>
              <a:gd name="connsiteY15" fmla="*/ 7704043 h 8232260"/>
              <a:gd name="connsiteX0" fmla="*/ 1017914 w 7895542"/>
              <a:gd name="connsiteY0" fmla="*/ 7214346 h 8232260"/>
              <a:gd name="connsiteX1" fmla="*/ 1017914 w 7895542"/>
              <a:gd name="connsiteY1" fmla="*/ 489697 h 8232260"/>
              <a:gd name="connsiteX2" fmla="*/ 1161343 w 7895542"/>
              <a:gd name="connsiteY2" fmla="*/ 143429 h 8232260"/>
              <a:gd name="connsiteX3" fmla="*/ 1507611 w 7895542"/>
              <a:gd name="connsiteY3" fmla="*/ 1 h 8232260"/>
              <a:gd name="connsiteX4" fmla="*/ 7383976 w 7895542"/>
              <a:gd name="connsiteY4" fmla="*/ 0 h 8232260"/>
              <a:gd name="connsiteX5" fmla="*/ 7808066 w 7895542"/>
              <a:gd name="connsiteY5" fmla="*/ 244849 h 8232260"/>
              <a:gd name="connsiteX6" fmla="*/ 7808065 w 7895542"/>
              <a:gd name="connsiteY6" fmla="*/ 734546 h 8232260"/>
              <a:gd name="connsiteX7" fmla="*/ 7383974 w 7895542"/>
              <a:gd name="connsiteY7" fmla="*/ 979394 h 8232260"/>
              <a:gd name="connsiteX8" fmla="*/ 6894279 w 7895542"/>
              <a:gd name="connsiteY8" fmla="*/ 979394 h 8232260"/>
              <a:gd name="connsiteX9" fmla="*/ 6894279 w 7895542"/>
              <a:gd name="connsiteY9" fmla="*/ 7704043 h 8232260"/>
              <a:gd name="connsiteX10" fmla="*/ 6750850 w 7895542"/>
              <a:gd name="connsiteY10" fmla="*/ 8050311 h 8232260"/>
              <a:gd name="connsiteX11" fmla="*/ 6404582 w 7895542"/>
              <a:gd name="connsiteY11" fmla="*/ 8193740 h 8232260"/>
              <a:gd name="connsiteX12" fmla="*/ 528217 w 7895542"/>
              <a:gd name="connsiteY12" fmla="*/ 8193740 h 8232260"/>
              <a:gd name="connsiteX13" fmla="*/ 104127 w 7895542"/>
              <a:gd name="connsiteY13" fmla="*/ 7948891 h 8232260"/>
              <a:gd name="connsiteX14" fmla="*/ 104127 w 7895542"/>
              <a:gd name="connsiteY14" fmla="*/ 7459194 h 8232260"/>
              <a:gd name="connsiteX15" fmla="*/ 528218 w 7895542"/>
              <a:gd name="connsiteY15" fmla="*/ 7214346 h 8232260"/>
              <a:gd name="connsiteX16" fmla="*/ 1017914 w 7895542"/>
              <a:gd name="connsiteY16" fmla="*/ 7214346 h 8232260"/>
              <a:gd name="connsiteX17" fmla="*/ 1507611 w 7895542"/>
              <a:gd name="connsiteY17" fmla="*/ 0 h 8232260"/>
              <a:gd name="connsiteX18" fmla="*/ 1931701 w 7895542"/>
              <a:gd name="connsiteY18" fmla="*/ 244849 h 8232260"/>
              <a:gd name="connsiteX19" fmla="*/ 1931700 w 7895542"/>
              <a:gd name="connsiteY19" fmla="*/ 734546 h 8232260"/>
              <a:gd name="connsiteX20" fmla="*/ 1507609 w 7895542"/>
              <a:gd name="connsiteY20" fmla="*/ 979394 h 8232260"/>
              <a:gd name="connsiteX21" fmla="*/ 1295564 w 7895542"/>
              <a:gd name="connsiteY21" fmla="*/ 856969 h 8232260"/>
              <a:gd name="connsiteX22" fmla="*/ 1295564 w 7895542"/>
              <a:gd name="connsiteY22" fmla="*/ 612120 h 8232260"/>
              <a:gd name="connsiteX23" fmla="*/ 1507610 w 7895542"/>
              <a:gd name="connsiteY23" fmla="*/ 489696 h 8232260"/>
              <a:gd name="connsiteX24" fmla="*/ 1997308 w 7895542"/>
              <a:gd name="connsiteY24" fmla="*/ 489697 h 8232260"/>
              <a:gd name="connsiteX25" fmla="*/ 6894279 w 7895542"/>
              <a:gd name="connsiteY25" fmla="*/ 979394 h 8232260"/>
              <a:gd name="connsiteX26" fmla="*/ 1507611 w 7895542"/>
              <a:gd name="connsiteY26" fmla="*/ 979394 h 8232260"/>
              <a:gd name="connsiteX27" fmla="*/ 528217 w 7895542"/>
              <a:gd name="connsiteY27" fmla="*/ 7214346 h 8232260"/>
              <a:gd name="connsiteX28" fmla="*/ 740262 w 7895542"/>
              <a:gd name="connsiteY28" fmla="*/ 7336771 h 8232260"/>
              <a:gd name="connsiteX29" fmla="*/ 740262 w 7895542"/>
              <a:gd name="connsiteY29" fmla="*/ 7581620 h 8232260"/>
              <a:gd name="connsiteX30" fmla="*/ 528216 w 7895542"/>
              <a:gd name="connsiteY30" fmla="*/ 7704044 h 8232260"/>
              <a:gd name="connsiteX31" fmla="*/ 1017914 w 7895542"/>
              <a:gd name="connsiteY31" fmla="*/ 7704043 h 8232260"/>
              <a:gd name="connsiteX32" fmla="*/ 528217 w 7895542"/>
              <a:gd name="connsiteY32" fmla="*/ 8193740 h 8232260"/>
              <a:gd name="connsiteX33" fmla="*/ 1017914 w 7895542"/>
              <a:gd name="connsiteY33" fmla="*/ 7704043 h 8232260"/>
              <a:gd name="connsiteX34" fmla="*/ 1017914 w 7895542"/>
              <a:gd name="connsiteY34" fmla="*/ 7214346 h 823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895542" h="8232260" stroke="0" extrusionOk="0">
                <a:moveTo>
                  <a:pt x="528217" y="8193740"/>
                </a:moveTo>
                <a:cubicBezTo>
                  <a:pt x="798669" y="8193740"/>
                  <a:pt x="1017914" y="7974495"/>
                  <a:pt x="1017914" y="7704043"/>
                </a:cubicBezTo>
                <a:lnTo>
                  <a:pt x="528217" y="7704043"/>
                </a:lnTo>
                <a:cubicBezTo>
                  <a:pt x="663443" y="7704043"/>
                  <a:pt x="773066" y="7594421"/>
                  <a:pt x="773066" y="7459194"/>
                </a:cubicBezTo>
                <a:cubicBezTo>
                  <a:pt x="773066" y="7323968"/>
                  <a:pt x="663444" y="7214345"/>
                  <a:pt x="528217" y="7214345"/>
                </a:cubicBezTo>
                <a:lnTo>
                  <a:pt x="1017914" y="7214346"/>
                </a:lnTo>
                <a:lnTo>
                  <a:pt x="1017914" y="489697"/>
                </a:lnTo>
                <a:cubicBezTo>
                  <a:pt x="1017914" y="359821"/>
                  <a:pt x="1069507" y="235265"/>
                  <a:pt x="1161343" y="143429"/>
                </a:cubicBezTo>
                <a:cubicBezTo>
                  <a:pt x="1253179" y="51593"/>
                  <a:pt x="1377736" y="0"/>
                  <a:pt x="1507611" y="1"/>
                </a:cubicBezTo>
                <a:lnTo>
                  <a:pt x="7383976" y="0"/>
                </a:lnTo>
                <a:cubicBezTo>
                  <a:pt x="7558928" y="0"/>
                  <a:pt x="7720590" y="93336"/>
                  <a:pt x="7808066" y="244849"/>
                </a:cubicBezTo>
                <a:cubicBezTo>
                  <a:pt x="7895542" y="396362"/>
                  <a:pt x="7895541" y="583033"/>
                  <a:pt x="7808065" y="734546"/>
                </a:cubicBezTo>
                <a:cubicBezTo>
                  <a:pt x="7720589" y="886059"/>
                  <a:pt x="7558926" y="979394"/>
                  <a:pt x="7383974" y="979394"/>
                </a:cubicBezTo>
                <a:lnTo>
                  <a:pt x="6894279" y="979394"/>
                </a:lnTo>
                <a:lnTo>
                  <a:pt x="6894279" y="7704043"/>
                </a:lnTo>
                <a:cubicBezTo>
                  <a:pt x="6894279" y="7833919"/>
                  <a:pt x="6842686" y="7958475"/>
                  <a:pt x="6750850" y="8050311"/>
                </a:cubicBezTo>
                <a:cubicBezTo>
                  <a:pt x="6659014" y="8142147"/>
                  <a:pt x="6534458" y="8193740"/>
                  <a:pt x="6404582" y="8193740"/>
                </a:cubicBezTo>
                <a:lnTo>
                  <a:pt x="528217" y="8193740"/>
                </a:lnTo>
                <a:close/>
                <a:moveTo>
                  <a:pt x="1997308" y="489697"/>
                </a:moveTo>
                <a:cubicBezTo>
                  <a:pt x="1997308" y="619573"/>
                  <a:pt x="1945715" y="744129"/>
                  <a:pt x="1853879" y="835965"/>
                </a:cubicBezTo>
                <a:cubicBezTo>
                  <a:pt x="1762043" y="927801"/>
                  <a:pt x="1637487" y="979394"/>
                  <a:pt x="1507611" y="979394"/>
                </a:cubicBezTo>
                <a:cubicBezTo>
                  <a:pt x="1420135" y="979394"/>
                  <a:pt x="1339304" y="932726"/>
                  <a:pt x="1295566" y="856969"/>
                </a:cubicBezTo>
                <a:cubicBezTo>
                  <a:pt x="1251828" y="781212"/>
                  <a:pt x="1251828" y="687876"/>
                  <a:pt x="1295566" y="612120"/>
                </a:cubicBezTo>
                <a:cubicBezTo>
                  <a:pt x="1339304" y="536363"/>
                  <a:pt x="1420136" y="489696"/>
                  <a:pt x="1507612" y="489696"/>
                </a:cubicBezTo>
                <a:lnTo>
                  <a:pt x="1997308" y="489697"/>
                </a:lnTo>
                <a:close/>
              </a:path>
              <a:path w="7895542" h="8232260" fill="darkenLess" stroke="0" extrusionOk="0">
                <a:moveTo>
                  <a:pt x="1997308" y="489697"/>
                </a:moveTo>
                <a:cubicBezTo>
                  <a:pt x="1997308" y="619573"/>
                  <a:pt x="1945715" y="744129"/>
                  <a:pt x="1853879" y="835965"/>
                </a:cubicBezTo>
                <a:cubicBezTo>
                  <a:pt x="1762043" y="927801"/>
                  <a:pt x="1637487" y="979394"/>
                  <a:pt x="1507611" y="979394"/>
                </a:cubicBezTo>
                <a:cubicBezTo>
                  <a:pt x="1420135" y="979394"/>
                  <a:pt x="1339304" y="932726"/>
                  <a:pt x="1295566" y="856969"/>
                </a:cubicBezTo>
                <a:cubicBezTo>
                  <a:pt x="1251828" y="781212"/>
                  <a:pt x="1251828" y="687876"/>
                  <a:pt x="1295566" y="612120"/>
                </a:cubicBezTo>
                <a:cubicBezTo>
                  <a:pt x="1339304" y="536363"/>
                  <a:pt x="1420136" y="489696"/>
                  <a:pt x="1507612" y="489696"/>
                </a:cubicBezTo>
                <a:lnTo>
                  <a:pt x="1997308" y="489697"/>
                </a:lnTo>
                <a:close/>
                <a:moveTo>
                  <a:pt x="1017914" y="7704043"/>
                </a:moveTo>
                <a:cubicBezTo>
                  <a:pt x="1017914" y="7902107"/>
                  <a:pt x="898603" y="8080668"/>
                  <a:pt x="715616" y="8156464"/>
                </a:cubicBezTo>
                <a:cubicBezTo>
                  <a:pt x="532629" y="8232260"/>
                  <a:pt x="322001" y="8190363"/>
                  <a:pt x="181949" y="8050311"/>
                </a:cubicBezTo>
                <a:cubicBezTo>
                  <a:pt x="41897" y="7910259"/>
                  <a:pt x="0" y="7699631"/>
                  <a:pt x="75796" y="7516644"/>
                </a:cubicBezTo>
                <a:cubicBezTo>
                  <a:pt x="151592" y="7333657"/>
                  <a:pt x="330153" y="7214346"/>
                  <a:pt x="528217" y="7214346"/>
                </a:cubicBezTo>
                <a:cubicBezTo>
                  <a:pt x="615693" y="7214346"/>
                  <a:pt x="696524" y="7261014"/>
                  <a:pt x="740262" y="7336771"/>
                </a:cubicBezTo>
                <a:cubicBezTo>
                  <a:pt x="784000" y="7412528"/>
                  <a:pt x="784000" y="7505864"/>
                  <a:pt x="740262" y="7581620"/>
                </a:cubicBezTo>
                <a:cubicBezTo>
                  <a:pt x="696524" y="7657376"/>
                  <a:pt x="615692" y="7704044"/>
                  <a:pt x="528216" y="7704044"/>
                </a:cubicBezTo>
                <a:lnTo>
                  <a:pt x="1017914" y="7704043"/>
                </a:lnTo>
                <a:close/>
              </a:path>
              <a:path w="7895542" h="8232260" fill="none" extrusionOk="0">
                <a:moveTo>
                  <a:pt x="1017914" y="7214346"/>
                </a:moveTo>
                <a:lnTo>
                  <a:pt x="1017914" y="489697"/>
                </a:lnTo>
                <a:cubicBezTo>
                  <a:pt x="1017914" y="359821"/>
                  <a:pt x="1069507" y="235265"/>
                  <a:pt x="1161343" y="143429"/>
                </a:cubicBezTo>
                <a:cubicBezTo>
                  <a:pt x="1253179" y="51593"/>
                  <a:pt x="1377736" y="0"/>
                  <a:pt x="1507611" y="1"/>
                </a:cubicBezTo>
                <a:lnTo>
                  <a:pt x="7383976" y="0"/>
                </a:lnTo>
                <a:cubicBezTo>
                  <a:pt x="7558928" y="0"/>
                  <a:pt x="7720590" y="93336"/>
                  <a:pt x="7808066" y="244849"/>
                </a:cubicBezTo>
                <a:cubicBezTo>
                  <a:pt x="7895542" y="396362"/>
                  <a:pt x="7895541" y="583033"/>
                  <a:pt x="7808065" y="734546"/>
                </a:cubicBezTo>
                <a:cubicBezTo>
                  <a:pt x="7720589" y="886059"/>
                  <a:pt x="7558926" y="979394"/>
                  <a:pt x="7383974" y="979394"/>
                </a:cubicBezTo>
                <a:lnTo>
                  <a:pt x="6894279" y="979394"/>
                </a:lnTo>
                <a:lnTo>
                  <a:pt x="6894279" y="7704043"/>
                </a:lnTo>
                <a:cubicBezTo>
                  <a:pt x="6894279" y="7833919"/>
                  <a:pt x="6842686" y="7958475"/>
                  <a:pt x="6750850" y="8050311"/>
                </a:cubicBezTo>
                <a:cubicBezTo>
                  <a:pt x="6659014" y="8142147"/>
                  <a:pt x="6534458" y="8193740"/>
                  <a:pt x="6404582" y="8193740"/>
                </a:cubicBezTo>
                <a:lnTo>
                  <a:pt x="528217" y="8193740"/>
                </a:lnTo>
                <a:cubicBezTo>
                  <a:pt x="353265" y="8193740"/>
                  <a:pt x="191603" y="8100404"/>
                  <a:pt x="104127" y="7948891"/>
                </a:cubicBezTo>
                <a:cubicBezTo>
                  <a:pt x="16651" y="7797378"/>
                  <a:pt x="16651" y="7610707"/>
                  <a:pt x="104127" y="7459194"/>
                </a:cubicBezTo>
                <a:cubicBezTo>
                  <a:pt x="191603" y="7307681"/>
                  <a:pt x="353266" y="7214346"/>
                  <a:pt x="528218" y="7214346"/>
                </a:cubicBezTo>
                <a:lnTo>
                  <a:pt x="1017914" y="7214346"/>
                </a:lnTo>
                <a:close/>
                <a:moveTo>
                  <a:pt x="1507611" y="0"/>
                </a:moveTo>
                <a:cubicBezTo>
                  <a:pt x="1682563" y="0"/>
                  <a:pt x="1844225" y="93336"/>
                  <a:pt x="1931701" y="244849"/>
                </a:cubicBezTo>
                <a:cubicBezTo>
                  <a:pt x="2019177" y="396362"/>
                  <a:pt x="2019176" y="583033"/>
                  <a:pt x="1931700" y="734546"/>
                </a:cubicBezTo>
                <a:cubicBezTo>
                  <a:pt x="1844224" y="886059"/>
                  <a:pt x="1682561" y="979394"/>
                  <a:pt x="1507609" y="979394"/>
                </a:cubicBezTo>
                <a:cubicBezTo>
                  <a:pt x="1420133" y="979394"/>
                  <a:pt x="1339302" y="932726"/>
                  <a:pt x="1295564" y="856969"/>
                </a:cubicBezTo>
                <a:cubicBezTo>
                  <a:pt x="1251826" y="781212"/>
                  <a:pt x="1251826" y="687876"/>
                  <a:pt x="1295564" y="612120"/>
                </a:cubicBezTo>
                <a:cubicBezTo>
                  <a:pt x="1339302" y="536363"/>
                  <a:pt x="1420134" y="489696"/>
                  <a:pt x="1507610" y="489696"/>
                </a:cubicBezTo>
                <a:lnTo>
                  <a:pt x="1997308" y="489697"/>
                </a:lnTo>
                <a:moveTo>
                  <a:pt x="6894279" y="979394"/>
                </a:moveTo>
                <a:lnTo>
                  <a:pt x="1507611" y="979394"/>
                </a:lnTo>
                <a:moveTo>
                  <a:pt x="528217" y="7214346"/>
                </a:moveTo>
                <a:cubicBezTo>
                  <a:pt x="615693" y="7214346"/>
                  <a:pt x="696524" y="7261014"/>
                  <a:pt x="740262" y="7336771"/>
                </a:cubicBezTo>
                <a:cubicBezTo>
                  <a:pt x="784000" y="7412528"/>
                  <a:pt x="784000" y="7505864"/>
                  <a:pt x="740262" y="7581620"/>
                </a:cubicBezTo>
                <a:cubicBezTo>
                  <a:pt x="696524" y="7657376"/>
                  <a:pt x="615692" y="7704044"/>
                  <a:pt x="528216" y="7704044"/>
                </a:cubicBezTo>
                <a:lnTo>
                  <a:pt x="1017914" y="7704043"/>
                </a:lnTo>
                <a:moveTo>
                  <a:pt x="528217" y="8193740"/>
                </a:moveTo>
                <a:cubicBezTo>
                  <a:pt x="798669" y="8193740"/>
                  <a:pt x="1017914" y="7974495"/>
                  <a:pt x="1017914" y="7704043"/>
                </a:cubicBezTo>
                <a:lnTo>
                  <a:pt x="1017914" y="7214346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49457" y="591671"/>
            <a:ext cx="5710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 на 2021-2022учебный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765" y="1272989"/>
            <a:ext cx="5504329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</a:p>
          <a:p>
            <a:pPr marL="0" marR="0" lvl="0" indent="28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1.Повышение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конкурентноспособности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образования и воспитания личности на основе общечеловеческих ценностей;</a:t>
            </a:r>
          </a:p>
          <a:p>
            <a:pPr marL="0" marR="0" lvl="0" indent="28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2.Повышение качество знани</a:t>
            </a:r>
            <a:r>
              <a:rPr lang="ru-RU" sz="2000" b="1" i="1" baseline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качества обучения и воспитания;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3.Рост профессионального мастерства педагогов гимназии</a:t>
            </a:r>
          </a:p>
          <a:p>
            <a:pPr marL="0" marR="0" lvl="0" indent="28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Повышение результатов работы с одаренными детьми.</a:t>
            </a:r>
          </a:p>
          <a:p>
            <a:pPr marL="0" marR="0" lvl="0" indent="28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28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-обеспечить высокий статус педагога гимназии;</a:t>
            </a:r>
          </a:p>
          <a:p>
            <a:pPr indent="28575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-создать  безопасную и  комфортную среду обучения и воспитания.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-обеспечить преемственность и  непрерывность обучения, профессиональный подготовки в соответствии с потребностями системы образования;</a:t>
            </a:r>
          </a:p>
          <a:p>
            <a:pPr marL="0" marR="0" lvl="0" indent="28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-совершенствовать систему мониторинга и диагностики успешности образования, уровня профессиональной компетентности и методической подготовки педагогов.</a:t>
            </a:r>
          </a:p>
          <a:p>
            <a:pPr marL="0" marR="0" lvl="0" indent="28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29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Lenovo\AppData\Local\Temp\WhatsApp Image 2020-05-12 at 10.37.03.jpe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10256" b="4273"/>
          <a:stretch>
            <a:fillRect/>
          </a:stretch>
        </p:blipFill>
        <p:spPr bwMode="auto">
          <a:xfrm>
            <a:off x="1380567" y="759218"/>
            <a:ext cx="5002306" cy="320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4787153"/>
            <a:ext cx="58449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Основана в 1974году, 3-хэтажное здание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мест-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800 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кабинетов: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них :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Учебных кабинетов-29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Кабинеты администрации-3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Учительская-1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Библиотека-1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 психолога-1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Медицинский пункт-1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Спортивный зал-1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Тренажёрный зал-1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Лаборатории-3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Столовая-1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98672" y="244332"/>
            <a:ext cx="4875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КГУ «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Хромтауская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гимназия №2»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33394" y="4052117"/>
            <a:ext cx="4277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- это целенаправленный процесс</a:t>
            </a:r>
          </a:p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обучения и воспитания в интересах личности, </a:t>
            </a:r>
          </a:p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общества и государства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9" y="2599765"/>
            <a:ext cx="735106" cy="73510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652504" y="2694249"/>
            <a:ext cx="23636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кабинет физики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75" y="3496235"/>
            <a:ext cx="842621" cy="84262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690291" y="3724014"/>
            <a:ext cx="22900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кабинет химии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46833" y="3424517"/>
            <a:ext cx="782577" cy="58837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799917" y="3397522"/>
            <a:ext cx="2335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кабинет</a:t>
            </a:r>
          </a:p>
          <a:p>
            <a:pPr algn="ctr"/>
            <a:r>
              <a:rPr lang="kk-K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биологии</a:t>
            </a:r>
            <a:endParaRPr lang="kk-KZ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92707" y="2560666"/>
            <a:ext cx="2001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latin typeface="Futuris.kz" panose="0200050400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кабинет </a:t>
            </a:r>
          </a:p>
          <a:p>
            <a:pPr algn="ctr"/>
            <a:r>
              <a:rPr lang="kk-K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информатики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80" y="4876798"/>
            <a:ext cx="1133002" cy="90946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66" r="18442"/>
          <a:stretch/>
        </p:blipFill>
        <p:spPr>
          <a:xfrm>
            <a:off x="885822" y="1647201"/>
            <a:ext cx="869474" cy="77079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828800" y="1746497"/>
            <a:ext cx="2079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лингофонный</a:t>
            </a:r>
          </a:p>
          <a:p>
            <a:pPr algn="ctr"/>
            <a:r>
              <a:rPr lang="kk-K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кабинет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82" t="17594" r="21017" b="18419"/>
          <a:stretch/>
        </p:blipFill>
        <p:spPr>
          <a:xfrm>
            <a:off x="4404098" y="1609584"/>
            <a:ext cx="1291489" cy="81337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5609010" y="4975136"/>
            <a:ext cx="124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400" dirty="0" smtClean="0">
                <a:latin typeface="Futuris.kz" panose="0200050400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2020 года </a:t>
            </a:r>
          </a:p>
          <a:p>
            <a:pPr algn="ctr"/>
            <a:r>
              <a:rPr lang="kk-K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библиотека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33" t="9397" r="12032" b="11302"/>
          <a:stretch/>
        </p:blipFill>
        <p:spPr>
          <a:xfrm>
            <a:off x="676928" y="4831793"/>
            <a:ext cx="1148171" cy="856588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165306" y="4961440"/>
            <a:ext cx="171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2019г- СТЕМ </a:t>
            </a:r>
          </a:p>
          <a:p>
            <a:pPr algn="ctr"/>
            <a:r>
              <a:rPr lang="kk-K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лаборатория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9199" y="6172421"/>
            <a:ext cx="477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latin typeface="Futuris.kz" panose="02000504000000020003" pitchFamily="2" charset="0"/>
                <a:cs typeface="Arial" panose="020B0604020202020204" pitchFamily="34" charset="0"/>
              </a:rPr>
              <a:t> </a:t>
            </a:r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Планированное  дооборудование кабинетов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84095" y="6736702"/>
          <a:ext cx="6429126" cy="15406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201787">
                  <a:extLst>
                    <a:ext uri="{9D8B030D-6E8A-4147-A177-3AD203B41FA5}">
                      <a16:colId xmlns="" xmlns:a16="http://schemas.microsoft.com/office/drawing/2014/main" val="2987774471"/>
                    </a:ext>
                  </a:extLst>
                </a:gridCol>
                <a:gridCol w="1227339">
                  <a:extLst>
                    <a:ext uri="{9D8B030D-6E8A-4147-A177-3AD203B41FA5}">
                      <a16:colId xmlns="" xmlns:a16="http://schemas.microsoft.com/office/drawing/2014/main" val="4261597932"/>
                    </a:ext>
                  </a:extLst>
                </a:gridCol>
              </a:tblGrid>
              <a:tr h="16520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БИОЛОГИЯ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61312449"/>
                  </a:ext>
                </a:extLst>
              </a:tr>
              <a:tr h="321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ГЕОГРАФИЯ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6266215"/>
                  </a:ext>
                </a:extLst>
              </a:tr>
              <a:tr h="321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РОБОТОТЕХНИКИ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62171974"/>
                  </a:ext>
                </a:extLst>
              </a:tr>
              <a:tr h="321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ФИЗИКА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70613547"/>
                  </a:ext>
                </a:extLst>
              </a:tr>
              <a:tr h="321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ХИМИЯ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58250739"/>
                  </a:ext>
                </a:extLst>
              </a:tr>
            </a:tbl>
          </a:graphicData>
        </a:graphic>
      </p:graphicFrame>
      <p:cxnSp>
        <p:nvCxnSpPr>
          <p:cNvPr id="46" name="Прямая соединительная линия 45"/>
          <p:cNvCxnSpPr/>
          <p:nvPr/>
        </p:nvCxnSpPr>
        <p:spPr>
          <a:xfrm>
            <a:off x="711658" y="6033221"/>
            <a:ext cx="6304547" cy="0"/>
          </a:xfrm>
          <a:prstGeom prst="line">
            <a:avLst/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11388" y="699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3048000" y="466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846728" y="322730"/>
            <a:ext cx="3653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 кабинетов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4447" y="836462"/>
            <a:ext cx="7165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в гимназии 29 кабинетов: каждый кабинет оснащен необходимым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оборудованием: моноблоки,  интерактивные доски, процессоры и  проекторы, ноутбуки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3952" y="4249270"/>
            <a:ext cx="384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Кабинеты новой  модификации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02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31;p17"/>
          <p:cNvGrpSpPr/>
          <p:nvPr/>
        </p:nvGrpSpPr>
        <p:grpSpPr>
          <a:xfrm>
            <a:off x="215153" y="806823"/>
            <a:ext cx="7344522" cy="7404847"/>
            <a:chOff x="-352183" y="813816"/>
            <a:chExt cx="9216286" cy="5335740"/>
          </a:xfrm>
        </p:grpSpPr>
        <p:grpSp>
          <p:nvGrpSpPr>
            <p:cNvPr id="6" name="Google Shape;133;p17"/>
            <p:cNvGrpSpPr/>
            <p:nvPr/>
          </p:nvGrpSpPr>
          <p:grpSpPr>
            <a:xfrm>
              <a:off x="-352183" y="813816"/>
              <a:ext cx="9216286" cy="5335740"/>
              <a:chOff x="-178719" y="880033"/>
              <a:chExt cx="9216286" cy="5335740"/>
            </a:xfrm>
          </p:grpSpPr>
          <p:sp>
            <p:nvSpPr>
              <p:cNvPr id="8" name="Google Shape;134;p17"/>
              <p:cNvSpPr/>
              <p:nvPr/>
            </p:nvSpPr>
            <p:spPr>
              <a:xfrm>
                <a:off x="226257" y="3941947"/>
                <a:ext cx="2452365" cy="1089522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5875" cap="flat" cmpd="sng">
                <a:solidFill>
                  <a:srgbClr val="21327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Georgia"/>
                  <a:buNone/>
                </a:pPr>
                <a:endParaRPr lang="ru-RU" sz="1400" b="1" dirty="0" smtClean="0">
                  <a:solidFill>
                    <a:srgbClr val="FFFFFF"/>
                  </a:solidFill>
                  <a:latin typeface="Georgia"/>
                  <a:sym typeface="Georgia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Georgia"/>
                  <a:buNone/>
                </a:pPr>
                <a:endParaRPr lang="ru-RU" sz="1200" b="1" dirty="0" smtClean="0">
                  <a:solidFill>
                    <a:srgbClr val="FFFFFF"/>
                  </a:solidFill>
                  <a:latin typeface="Georgia"/>
                  <a:sym typeface="Georgia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Georgia"/>
                  <a:buNone/>
                </a:pPr>
                <a:r>
                  <a:rPr lang="ru-RU" sz="1200" b="1" dirty="0" smtClean="0">
                    <a:solidFill>
                      <a:srgbClr val="FFFFFF"/>
                    </a:solidFill>
                    <a:latin typeface="Georgia"/>
                    <a:sym typeface="Georgia"/>
                  </a:rPr>
                  <a:t>16 компьютеров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Georgia"/>
                  <a:buNone/>
                </a:pPr>
                <a:r>
                  <a:rPr lang="ru-RU" sz="1200" b="1" dirty="0" smtClean="0">
                    <a:solidFill>
                      <a:srgbClr val="FFFFFF"/>
                    </a:solidFill>
                    <a:latin typeface="Georgia"/>
                    <a:sym typeface="Georgia"/>
                  </a:rPr>
                  <a:t>Лингафонный кабинет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Georgia"/>
                  <a:buNone/>
                </a:pPr>
                <a:endParaRPr/>
              </a:p>
            </p:txBody>
          </p:sp>
          <p:sp>
            <p:nvSpPr>
              <p:cNvPr id="9" name="Google Shape;135;p17"/>
              <p:cNvSpPr/>
              <p:nvPr/>
            </p:nvSpPr>
            <p:spPr>
              <a:xfrm>
                <a:off x="-178719" y="880033"/>
                <a:ext cx="9216286" cy="5335740"/>
              </a:xfrm>
              <a:prstGeom prst="ellipse">
                <a:avLst/>
              </a:prstGeom>
              <a:noFill/>
              <a:ln w="158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" name="Google Shape;136;p17"/>
              <p:cNvSpPr/>
              <p:nvPr/>
            </p:nvSpPr>
            <p:spPr>
              <a:xfrm>
                <a:off x="2273648" y="2155628"/>
                <a:ext cx="4406766" cy="2768281"/>
              </a:xfrm>
              <a:prstGeom prst="ellipse">
                <a:avLst/>
              </a:prstGeom>
              <a:noFill/>
              <a:ln w="952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63500" dist="50800" dir="5400000" sx="97999" sy="97999">
                  <a:srgbClr val="000000">
                    <a:alpha val="1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" name="Google Shape;137;p17"/>
              <p:cNvSpPr/>
              <p:nvPr/>
            </p:nvSpPr>
            <p:spPr>
              <a:xfrm>
                <a:off x="4625652" y="3767214"/>
                <a:ext cx="1484988" cy="471216"/>
              </a:xfrm>
              <a:prstGeom prst="roundRect">
                <a:avLst>
                  <a:gd name="adj" fmla="val 36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63500" dist="50800" dir="5400000" sx="97999" sy="97999">
                  <a:srgbClr val="000000">
                    <a:alpha val="1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Georgia"/>
                  <a:buNone/>
                </a:pPr>
                <a:r>
                  <a:rPr lang="ru-RU" sz="1400" b="1" i="0" u="none" dirty="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Ученик</a:t>
                </a:r>
                <a:endParaRPr/>
              </a:p>
            </p:txBody>
          </p:sp>
          <p:sp>
            <p:nvSpPr>
              <p:cNvPr id="12" name="Google Shape;138;p17"/>
              <p:cNvSpPr/>
              <p:nvPr/>
            </p:nvSpPr>
            <p:spPr>
              <a:xfrm>
                <a:off x="4624175" y="2656555"/>
                <a:ext cx="1442790" cy="514109"/>
              </a:xfrm>
              <a:prstGeom prst="roundRect">
                <a:avLst>
                  <a:gd name="adj" fmla="val 36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63500" dist="50800" dir="5400000" sx="97999" sy="97999">
                  <a:srgbClr val="000000">
                    <a:alpha val="1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Georgia"/>
                  <a:buNone/>
                </a:pPr>
                <a:r>
                  <a:rPr lang="ru-RU" sz="1400" b="1" i="0" u="none" dirty="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Учителя</a:t>
                </a:r>
                <a:endParaRPr/>
              </a:p>
            </p:txBody>
          </p:sp>
          <p:sp>
            <p:nvSpPr>
              <p:cNvPr id="13" name="Google Shape;139;p17"/>
              <p:cNvSpPr/>
              <p:nvPr/>
            </p:nvSpPr>
            <p:spPr>
              <a:xfrm>
                <a:off x="2797737" y="3750685"/>
                <a:ext cx="1587697" cy="463358"/>
              </a:xfrm>
              <a:prstGeom prst="roundRect">
                <a:avLst>
                  <a:gd name="adj" fmla="val 36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63500" dist="50800" dir="5400000" sx="97999" sy="97999">
                  <a:srgbClr val="000000">
                    <a:alpha val="1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Georgia"/>
                  <a:buNone/>
                </a:pPr>
                <a:r>
                  <a:rPr lang="ru-RU" sz="1400" b="1" i="0" u="none" dirty="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Родители</a:t>
                </a:r>
                <a:endParaRPr/>
              </a:p>
            </p:txBody>
          </p:sp>
          <p:sp>
            <p:nvSpPr>
              <p:cNvPr id="14" name="Google Shape;140;p17"/>
              <p:cNvSpPr/>
              <p:nvPr/>
            </p:nvSpPr>
            <p:spPr>
              <a:xfrm>
                <a:off x="2813094" y="2669737"/>
                <a:ext cx="1616017" cy="514109"/>
              </a:xfrm>
              <a:prstGeom prst="roundRect">
                <a:avLst>
                  <a:gd name="adj" fmla="val 36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63500" dist="50800" dir="5400000" sx="97999" sy="97999">
                  <a:srgbClr val="000000">
                    <a:alpha val="1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Georgia"/>
                  <a:buNone/>
                </a:pPr>
                <a:r>
                  <a:rPr lang="ru-RU" sz="1400" b="1" i="0" u="none" dirty="0" err="1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Админи-страция</a:t>
                </a:r>
                <a:endParaRPr/>
              </a:p>
            </p:txBody>
          </p:sp>
          <p:sp>
            <p:nvSpPr>
              <p:cNvPr id="21" name="Google Shape;147;p17"/>
              <p:cNvSpPr/>
              <p:nvPr/>
            </p:nvSpPr>
            <p:spPr>
              <a:xfrm>
                <a:off x="825833" y="1562424"/>
                <a:ext cx="2489538" cy="108094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5875" cap="flat" cmpd="sng">
                <a:solidFill>
                  <a:srgbClr val="21327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Georgia"/>
                  <a:buNone/>
                </a:pPr>
                <a:r>
                  <a:rPr lang="ru-RU" sz="1200" b="1" i="0" u="none" dirty="0" err="1" smtClean="0">
                    <a:solidFill>
                      <a:schemeClr val="bg1"/>
                    </a:solidFill>
                    <a:latin typeface="Times New Roman" pitchFamily="18" charset="0"/>
                    <a:ea typeface="Georgia"/>
                    <a:cs typeface="Times New Roman" pitchFamily="18" charset="0"/>
                    <a:sym typeface="Georgia"/>
                  </a:rPr>
                  <a:t>Медиатека</a:t>
                </a:r>
                <a:r>
                  <a:rPr lang="ru-RU" sz="1200" b="1" i="0" u="none" dirty="0" smtClean="0">
                    <a:solidFill>
                      <a:schemeClr val="bg1"/>
                    </a:solidFill>
                    <a:latin typeface="Times New Roman" pitchFamily="18" charset="0"/>
                    <a:ea typeface="Georgia"/>
                    <a:cs typeface="Times New Roman" pitchFamily="18" charset="0"/>
                    <a:sym typeface="Georgia"/>
                  </a:rPr>
                  <a:t> :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Georgia"/>
                  <a:buNone/>
                </a:pPr>
                <a:r>
                  <a:rPr lang="ru-RU" b="1" i="0" u="none" dirty="0" smtClean="0">
                    <a:solidFill>
                      <a:schemeClr val="bg1"/>
                    </a:solidFill>
                    <a:latin typeface="Times New Roman" pitchFamily="18" charset="0"/>
                    <a:ea typeface="Georgia"/>
                    <a:cs typeface="Times New Roman" pitchFamily="18" charset="0"/>
                    <a:sym typeface="Georgia"/>
                  </a:rPr>
                  <a:t> </a:t>
                </a:r>
                <a:r>
                  <a:rPr lang="ru-RU" sz="1200" b="1" i="0" u="none" dirty="0" smtClean="0">
                    <a:solidFill>
                      <a:schemeClr val="bg1"/>
                    </a:solidFill>
                    <a:latin typeface="Times New Roman" pitchFamily="18" charset="0"/>
                    <a:ea typeface="Georgia"/>
                    <a:cs typeface="Times New Roman" pitchFamily="18" charset="0"/>
                    <a:sym typeface="Georgia"/>
                  </a:rPr>
                  <a:t>154-электронных учебника,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Georgia"/>
                  <a:buNone/>
                </a:pPr>
                <a:r>
                  <a:rPr lang="ru-RU" sz="1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Georgia"/>
                  </a:rPr>
                  <a:t>55-электронных </a:t>
                </a:r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Georgia"/>
                  </a:rPr>
                  <a:t>сред</a:t>
                </a:r>
                <a:endParaRPr sz="1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Google Shape;149;p17"/>
              <p:cNvSpPr/>
              <p:nvPr/>
            </p:nvSpPr>
            <p:spPr>
              <a:xfrm>
                <a:off x="6660902" y="2650000"/>
                <a:ext cx="2376665" cy="108523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5875" cap="flat" cmpd="sng">
                <a:solidFill>
                  <a:srgbClr val="21327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Georgia"/>
                  <a:buNone/>
                </a:pPr>
                <a:r>
                  <a:rPr lang="ru-RU" sz="1400" b="1" i="0" u="none" dirty="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Доступ к </a:t>
                </a:r>
                <a:r>
                  <a:rPr lang="ru-RU" sz="1400" b="1" i="0" u="none" dirty="0" smtClean="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Интернет в каждом кабинете</a:t>
                </a:r>
                <a:endParaRPr/>
              </a:p>
            </p:txBody>
          </p:sp>
          <p:sp>
            <p:nvSpPr>
              <p:cNvPr id="24" name="Google Shape;150;p17"/>
              <p:cNvSpPr/>
              <p:nvPr/>
            </p:nvSpPr>
            <p:spPr>
              <a:xfrm>
                <a:off x="6368417" y="3789706"/>
                <a:ext cx="2339871" cy="113367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5875" cap="flat" cmpd="sng">
                <a:solidFill>
                  <a:srgbClr val="21327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Georgia"/>
                  <a:buNone/>
                </a:pPr>
                <a:r>
                  <a:rPr lang="ru-RU" sz="1400" b="1" i="0" u="none" dirty="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Локальная </a:t>
                </a:r>
                <a:r>
                  <a:rPr lang="ru-RU" sz="1400" b="1" i="0" u="none" dirty="0" smtClean="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сеть 13 точек доступа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Georgia"/>
                  <a:buNone/>
                </a:pPr>
                <a:r>
                  <a:rPr lang="ru-RU" sz="1400" b="1" i="0" u="none" dirty="0" smtClean="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«Глобус»</a:t>
                </a:r>
                <a:endParaRPr/>
              </a:p>
            </p:txBody>
          </p:sp>
          <p:sp>
            <p:nvSpPr>
              <p:cNvPr id="25" name="Google Shape;151;p17"/>
              <p:cNvSpPr/>
              <p:nvPr/>
            </p:nvSpPr>
            <p:spPr>
              <a:xfrm>
                <a:off x="1966697" y="4831633"/>
                <a:ext cx="2579321" cy="112049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5875" cap="flat" cmpd="sng">
                <a:solidFill>
                  <a:srgbClr val="21327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Georgia"/>
                  <a:buNone/>
                </a:pPr>
                <a:r>
                  <a:rPr lang="ru-RU" sz="1200" b="1" i="0" u="none" dirty="0" smtClean="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29 </a:t>
                </a:r>
              </a:p>
              <a:p>
                <a:pPr lvl="0" algn="ctr">
                  <a:buClr>
                    <a:srgbClr val="FFFFFF"/>
                  </a:buClr>
                  <a:buSzPts val="1400"/>
                </a:pPr>
                <a:r>
                  <a:rPr lang="ru-RU" sz="1200" b="1" dirty="0" smtClean="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Учебных кабинетов</a:t>
                </a:r>
                <a:endParaRPr lang="ru-RU" sz="1200" b="1" i="0" u="none" dirty="0" smtClean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Georgia"/>
                  <a:buNone/>
                </a:pPr>
                <a:r>
                  <a:rPr lang="ru-RU" sz="1200" b="1" dirty="0" smtClean="0">
                    <a:solidFill>
                      <a:srgbClr val="FFFFFF"/>
                    </a:solidFill>
                    <a:latin typeface="Georgia"/>
                    <a:sym typeface="Georgia"/>
                  </a:rPr>
                  <a:t>42-ноутбука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Georgia"/>
                  <a:buNone/>
                </a:pPr>
                <a:r>
                  <a:rPr lang="ru-RU" sz="1200" b="1" dirty="0" smtClean="0">
                    <a:solidFill>
                      <a:srgbClr val="FFFFFF"/>
                    </a:solidFill>
                    <a:latin typeface="Georgia"/>
                    <a:sym typeface="Georgia"/>
                  </a:rPr>
                  <a:t>27-моноблоков</a:t>
                </a:r>
                <a:endParaRPr sz="1200"/>
              </a:p>
            </p:txBody>
          </p:sp>
          <p:sp>
            <p:nvSpPr>
              <p:cNvPr id="26" name="Google Shape;152;p17"/>
              <p:cNvSpPr/>
              <p:nvPr/>
            </p:nvSpPr>
            <p:spPr>
              <a:xfrm>
                <a:off x="4758003" y="4770848"/>
                <a:ext cx="2555362" cy="113485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5875" cap="flat" cmpd="sng">
                <a:solidFill>
                  <a:srgbClr val="21327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Georgia"/>
                  <a:buNone/>
                </a:pPr>
                <a:r>
                  <a:rPr lang="ru-RU" sz="1400" b="1" i="0" u="none" dirty="0" smtClean="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 17 </a:t>
                </a:r>
                <a:r>
                  <a:rPr lang="ru-RU" sz="1400" b="1" i="0" u="none" dirty="0" err="1" smtClean="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компьтеровМультимедийный</a:t>
                </a:r>
                <a:r>
                  <a:rPr lang="ru-RU" sz="1400" b="1" i="0" u="none" dirty="0" smtClean="0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 кабинет</a:t>
                </a:r>
                <a:endParaRPr/>
              </a:p>
            </p:txBody>
          </p:sp>
          <p:sp>
            <p:nvSpPr>
              <p:cNvPr id="28" name="Google Shape;154;p17"/>
              <p:cNvSpPr/>
              <p:nvPr/>
            </p:nvSpPr>
            <p:spPr>
              <a:xfrm>
                <a:off x="5541531" y="1589313"/>
                <a:ext cx="2446796" cy="98867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5875" cap="flat" cmpd="sng">
                <a:solidFill>
                  <a:srgbClr val="21327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Georgia"/>
                  <a:buNone/>
                </a:pPr>
                <a:r>
                  <a:rPr lang="en-US" sz="1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gimnaziy2.kz</a:t>
                </a:r>
                <a:endParaRPr sz="12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Google Shape;160;p17"/>
            <p:cNvSpPr/>
            <p:nvPr/>
          </p:nvSpPr>
          <p:spPr>
            <a:xfrm>
              <a:off x="2905299" y="906354"/>
              <a:ext cx="2660631" cy="107759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5875" cap="flat" cmpd="sng">
              <a:solidFill>
                <a:srgbClr val="2132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eorgia"/>
                <a:buNone/>
              </a:pPr>
              <a:r>
                <a:rPr lang="ru-RU" sz="1400" b="1" i="0" u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Материально-техническое обеспечение гимназии</a:t>
              </a:r>
              <a:endParaRPr/>
            </a:p>
          </p:txBody>
        </p:sp>
      </p:grpSp>
      <p:sp>
        <p:nvSpPr>
          <p:cNvPr id="44" name="Google Shape;147;p17"/>
          <p:cNvSpPr/>
          <p:nvPr/>
        </p:nvSpPr>
        <p:spPr>
          <a:xfrm>
            <a:off x="304799" y="3325906"/>
            <a:ext cx="1900519" cy="160468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5875" cap="flat" cmpd="sng">
            <a:solidFill>
              <a:srgbClr val="2132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ru-RU" sz="1400" b="1" i="0" u="none" dirty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endParaRPr lang="ru-RU" sz="1400" b="1" i="0" u="none" dirty="0" smtClean="0">
              <a:solidFill>
                <a:srgbClr val="FFFFFF"/>
              </a:solidFill>
              <a:latin typeface="Georgia"/>
              <a:ea typeface="Georgia"/>
              <a:cs typeface="Times New Roman" pitchFamily="18" charset="0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ru-RU" sz="1600" b="1" i="0" u="none" dirty="0" smtClean="0">
                <a:solidFill>
                  <a:srgbClr val="FFFFFF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   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8896" y="286870"/>
            <a:ext cx="604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Информационное пространство гимназии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627" b="20720"/>
          <a:stretch/>
        </p:blipFill>
        <p:spPr>
          <a:xfrm>
            <a:off x="5280985" y="1900518"/>
            <a:ext cx="916055" cy="3765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34" y="2603454"/>
            <a:ext cx="878542" cy="53529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05" y="3119718"/>
            <a:ext cx="466869" cy="46686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72" r="14084"/>
          <a:stretch/>
        </p:blipFill>
        <p:spPr>
          <a:xfrm flipH="1">
            <a:off x="979959" y="3478306"/>
            <a:ext cx="508180" cy="41092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19954" y="3998259"/>
            <a:ext cx="132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Видеоснащение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74 камеры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наружных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59 внутренних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82" t="17594" r="21017" b="18419"/>
          <a:stretch/>
        </p:blipFill>
        <p:spPr>
          <a:xfrm>
            <a:off x="1258900" y="5056095"/>
            <a:ext cx="540907" cy="376516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27" t="11116" r="20642" b="13348"/>
          <a:stretch/>
        </p:blipFill>
        <p:spPr>
          <a:xfrm>
            <a:off x="2347236" y="6418730"/>
            <a:ext cx="443240" cy="319405"/>
          </a:xfrm>
          <a:prstGeom prst="rect">
            <a:avLst/>
          </a:prstGeom>
        </p:spPr>
      </p:pic>
      <p:sp>
        <p:nvSpPr>
          <p:cNvPr id="85" name="Двойная стрелка вверх/вниз 84"/>
          <p:cNvSpPr/>
          <p:nvPr/>
        </p:nvSpPr>
        <p:spPr>
          <a:xfrm>
            <a:off x="3030070" y="3998259"/>
            <a:ext cx="268942" cy="80682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Двойная стрелка вверх/вниз 87"/>
          <p:cNvSpPr/>
          <p:nvPr/>
        </p:nvSpPr>
        <p:spPr>
          <a:xfrm>
            <a:off x="4338918" y="3998259"/>
            <a:ext cx="251011" cy="80682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Двойная стрелка влево/вправо 88"/>
          <p:cNvSpPr/>
          <p:nvPr/>
        </p:nvSpPr>
        <p:spPr>
          <a:xfrm>
            <a:off x="3783106" y="3603811"/>
            <a:ext cx="340658" cy="1972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Двойная стрелка влево/вправо 89"/>
          <p:cNvSpPr/>
          <p:nvPr/>
        </p:nvSpPr>
        <p:spPr>
          <a:xfrm flipV="1">
            <a:off x="3801036" y="5038162"/>
            <a:ext cx="304800" cy="1792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6" name="Прямая со стрелкой 95"/>
          <p:cNvCxnSpPr/>
          <p:nvPr/>
        </p:nvCxnSpPr>
        <p:spPr>
          <a:xfrm rot="16200000" flipH="1">
            <a:off x="3469345" y="4043084"/>
            <a:ext cx="842678" cy="6813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rot="5400000">
            <a:off x="3514165" y="4087905"/>
            <a:ext cx="842683" cy="6275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82" t="17594" r="21017" b="18419"/>
          <a:stretch/>
        </p:blipFill>
        <p:spPr>
          <a:xfrm>
            <a:off x="4477229" y="6320119"/>
            <a:ext cx="540907" cy="376516"/>
          </a:xfrm>
          <a:prstGeom prst="rect">
            <a:avLst/>
          </a:prstGeom>
        </p:spPr>
      </p:pic>
      <p:pic>
        <p:nvPicPr>
          <p:cNvPr id="101" name="Picture 2" descr="C:\Users\Lenovo\AppData\Local\Temp\WhatsApp Image 2020-04-27 at 12.37.57.jpeg"/>
          <p:cNvPicPr>
            <a:picLocks noChangeAspect="1" noChangeArrowheads="1"/>
          </p:cNvPicPr>
          <p:nvPr/>
        </p:nvPicPr>
        <p:blipFill>
          <a:blip r:embed="rId8" cstate="print"/>
          <a:srcRect l="22340" r="22352"/>
          <a:stretch>
            <a:fillRect/>
          </a:stretch>
        </p:blipFill>
        <p:spPr bwMode="auto">
          <a:xfrm>
            <a:off x="6078070" y="2065131"/>
            <a:ext cx="717177" cy="729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577787" y="806824"/>
            <a:ext cx="4906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Качественный и количественный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 педагогов гимназии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Диаграмма 36"/>
          <p:cNvGraphicFramePr/>
          <p:nvPr/>
        </p:nvGraphicFramePr>
        <p:xfrm>
          <a:off x="215153" y="1810871"/>
          <a:ext cx="3962400" cy="2886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Диаграмма 37"/>
          <p:cNvGraphicFramePr/>
          <p:nvPr/>
        </p:nvGraphicFramePr>
        <p:xfrm>
          <a:off x="286870" y="5289174"/>
          <a:ext cx="3818965" cy="333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177553" y="2779058"/>
            <a:ext cx="2868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Всего педагогов-55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С высшим образованием-48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Со средне-специальным-7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41693" y="6490447"/>
            <a:ext cx="2920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Всего педагогов-59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С высшим образованием -52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С средне-специальным-7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2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/>
          <p:nvPr/>
        </p:nvGraphicFramePr>
        <p:xfrm>
          <a:off x="770963" y="5880847"/>
          <a:ext cx="6167719" cy="2886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0517" y="466166"/>
            <a:ext cx="3304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Аттестация педагогов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932329" y="3263153"/>
          <a:ext cx="6167717" cy="279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33081" y="1255058"/>
          <a:ext cx="7064191" cy="20161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71221"/>
                <a:gridCol w="688639"/>
                <a:gridCol w="860612"/>
                <a:gridCol w="950259"/>
                <a:gridCol w="878541"/>
                <a:gridCol w="642972"/>
                <a:gridCol w="753942"/>
                <a:gridCol w="737188"/>
                <a:gridCol w="680817"/>
              </a:tblGrid>
              <a:tr h="104283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Педагоги-мастера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Педагоги-исследователи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Педагоги-эксперты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Педагоги-модераторы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высшей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первой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 второй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 категории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665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665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14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717178" y="466164"/>
          <a:ext cx="6615951" cy="374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76518" y="5271247"/>
          <a:ext cx="6963084" cy="286466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3805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29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15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3804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67248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учебный</a:t>
                      </a:r>
                      <a:r>
                        <a:rPr lang="kk-KZ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Педагогические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конкурсы,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олимпиады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семинары,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вебинары,</a:t>
                      </a:r>
                      <a:r>
                        <a:rPr lang="kk-KZ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конференции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Методические статьи,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публикации, 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издательства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12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00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kk-KZ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28800" y="4195481"/>
            <a:ext cx="3961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участий педагогов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профессиональном мастерстве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33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542862" y="899310"/>
            <a:ext cx="3079062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2019- 2020 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80512" y="917239"/>
            <a:ext cx="3349032" cy="400110"/>
          </a:xfrm>
          <a:prstGeom prst="rect">
            <a:avLst/>
          </a:prstGeom>
          <a:solidFill>
            <a:srgbClr val="00808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164" y="1416423"/>
            <a:ext cx="3352800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Контингент учащихся-698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предшкольных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классах-54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начальном звене (1-4кл)-303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среднем звене(5-9кл)-303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старшем звене(10-11кл)-38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1364" y="1389530"/>
            <a:ext cx="3352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Контингент учащихся-733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предшкольных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классах-55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начальном звене (1-4кл)-322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среднем звене(5-9кл)-311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старшем звене(10-11кл)-45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58588" y="3675528"/>
          <a:ext cx="7201087" cy="489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77036" y="322729"/>
            <a:ext cx="353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Контингент учащихся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06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63385" y="1751484"/>
          <a:ext cx="6490449" cy="41010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39998"/>
                <a:gridCol w="1539998"/>
                <a:gridCol w="1832666"/>
                <a:gridCol w="1577787"/>
              </a:tblGrid>
              <a:tr h="469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2019-2020 учебный год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2020-2021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учебный год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</a:tr>
              <a:tr h="232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2е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</a:tr>
              <a:tr h="232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3и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</a:tr>
              <a:tr h="232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4е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</a:tr>
              <a:tr h="232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5е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+4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</a:tr>
              <a:tr h="232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6е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</a:tr>
              <a:tr h="232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7е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</a:tr>
              <a:tr h="232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8е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</a:tr>
              <a:tr h="232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9е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+19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</a:tr>
              <a:tr h="232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10е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</a:tr>
              <a:tr h="232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-14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</a:tr>
              <a:tr h="232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стаб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595718" y="932330"/>
            <a:ext cx="5081904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Сравнительный анализ качественной успеваемости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учащихся по итогам 2019-2020 учебного года: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55814" y="6354566"/>
          <a:ext cx="6633880" cy="220827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14946"/>
                <a:gridCol w="1650402"/>
                <a:gridCol w="1612125"/>
                <a:gridCol w="1656407"/>
              </a:tblGrid>
              <a:tr h="288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2019-2020 учебный год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2020-2021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учебный год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9" marR="68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11" marR="49311" marT="0" marB="0"/>
                </a:tc>
              </a:tr>
              <a:tr h="288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2-4 классы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11" marR="49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11" marR="49311" marT="0" marB="0"/>
                </a:tc>
              </a:tr>
              <a:tr h="288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5-9 классы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11" marR="49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11" marR="49311" marT="0" marB="0"/>
                </a:tc>
              </a:tr>
              <a:tr h="288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10-11 классы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11" marR="49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11" marR="49311" marT="0" marB="0"/>
                </a:tc>
              </a:tr>
              <a:tr h="288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2-11 классы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11" marR="493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стаб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11" marR="49311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10506" y="5766592"/>
            <a:ext cx="4374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Качественная успеваемость по звеньям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B9B74"/>
      </a:accent4>
      <a:accent5>
        <a:srgbClr val="54A838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Brush Script MT"/>
        <a:ea typeface=""/>
        <a:cs typeface=""/>
      </a:majorFont>
      <a:minorFont>
        <a:latin typeface="Calibri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2194</TotalTime>
  <Words>938</Words>
  <Application>Microsoft Office PowerPoint</Application>
  <PresentationFormat>Произвольный</PresentationFormat>
  <Paragraphs>362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Метод кабинет</cp:lastModifiedBy>
  <cp:revision>223</cp:revision>
  <cp:lastPrinted>2021-06-11T13:29:45Z</cp:lastPrinted>
  <dcterms:created xsi:type="dcterms:W3CDTF">2021-06-10T11:12:28Z</dcterms:created>
  <dcterms:modified xsi:type="dcterms:W3CDTF">2021-06-21T08:19:09Z</dcterms:modified>
</cp:coreProperties>
</file>