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7"/>
  </p:notesMasterIdLst>
  <p:sldIdLst>
    <p:sldId id="256" r:id="rId2"/>
    <p:sldId id="368" r:id="rId3"/>
    <p:sldId id="361" r:id="rId4"/>
    <p:sldId id="359" r:id="rId5"/>
    <p:sldId id="363" r:id="rId6"/>
    <p:sldId id="425" r:id="rId7"/>
    <p:sldId id="362" r:id="rId8"/>
    <p:sldId id="426" r:id="rId9"/>
    <p:sldId id="436" r:id="rId10"/>
    <p:sldId id="410" r:id="rId11"/>
    <p:sldId id="427" r:id="rId12"/>
    <p:sldId id="430" r:id="rId13"/>
    <p:sldId id="417" r:id="rId14"/>
    <p:sldId id="429" r:id="rId15"/>
    <p:sldId id="431" r:id="rId16"/>
    <p:sldId id="432" r:id="rId17"/>
    <p:sldId id="419" r:id="rId18"/>
    <p:sldId id="421" r:id="rId19"/>
    <p:sldId id="257" r:id="rId20"/>
    <p:sldId id="258" r:id="rId21"/>
    <p:sldId id="397" r:id="rId22"/>
    <p:sldId id="385" r:id="rId23"/>
    <p:sldId id="433" r:id="rId24"/>
    <p:sldId id="399" r:id="rId25"/>
    <p:sldId id="398" r:id="rId26"/>
    <p:sldId id="437" r:id="rId27"/>
    <p:sldId id="335" r:id="rId28"/>
    <p:sldId id="336" r:id="rId29"/>
    <p:sldId id="337" r:id="rId30"/>
    <p:sldId id="273" r:id="rId31"/>
    <p:sldId id="274" r:id="rId32"/>
    <p:sldId id="340" r:id="rId33"/>
    <p:sldId id="345" r:id="rId34"/>
    <p:sldId id="347" r:id="rId35"/>
    <p:sldId id="343" r:id="rId36"/>
    <p:sldId id="341" r:id="rId37"/>
    <p:sldId id="319" r:id="rId38"/>
    <p:sldId id="318" r:id="rId39"/>
    <p:sldId id="310" r:id="rId40"/>
    <p:sldId id="321" r:id="rId41"/>
    <p:sldId id="323" r:id="rId42"/>
    <p:sldId id="408" r:id="rId43"/>
    <p:sldId id="307" r:id="rId44"/>
    <p:sldId id="306" r:id="rId45"/>
    <p:sldId id="314" r:id="rId46"/>
  </p:sldIdLst>
  <p:sldSz cx="12192000" cy="6858000"/>
  <p:notesSz cx="6888163" cy="100218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7" autoAdjust="0"/>
    <p:restoredTop sz="86357" autoAdjust="0"/>
  </p:normalViewPr>
  <p:slideViewPr>
    <p:cSldViewPr snapToGrid="0">
      <p:cViewPr varScale="1">
        <p:scale>
          <a:sx n="79" d="100"/>
          <a:sy n="79" d="100"/>
        </p:scale>
        <p:origin x="96" y="78"/>
      </p:cViewPr>
      <p:guideLst>
        <p:guide orient="horz" pos="2160"/>
        <p:guide pos="3840"/>
        <p:guide orient="horz" pos="2260"/>
      </p:guideLst>
    </p:cSldViewPr>
  </p:slideViewPr>
  <p:outlineViewPr>
    <p:cViewPr>
      <p:scale>
        <a:sx n="33" d="100"/>
        <a:sy n="33" d="100"/>
      </p:scale>
      <p:origin x="0" y="-153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26573285623222925"/>
          <c:w val="0.93898051154598361"/>
          <c:h val="0.73387634512316868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7D7E-4787-9972-F303C6D105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D7E-4787-9972-F303C6D1057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70%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7E-4787-9972-F303C6D1057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30%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7E-4787-9972-F303C6D105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Кв. 3</c:v>
                </c:pt>
                <c:pt idx="1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2"/>
                <c:pt idx="0">
                  <c:v>1.4</c:v>
                </c:pt>
                <c:pt idx="1">
                  <c:v>1.2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/>
            </c:ext>
            <c:ext xmlns:c16="http://schemas.microsoft.com/office/drawing/2014/chart" uri="{C3380CC4-5D6E-409C-BE32-E72D297353CC}">
              <c16:uniqueId val="{00000002-7D7E-4787-9972-F303C6D105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37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5666FFC1-8F60-43ED-BA91-E6916AD5FD59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E2ECF8AD-E09B-456F-8091-BF85EBCD425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670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448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6192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8313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7497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860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256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30EF59-C26A-4901-B74E-F1759E146D1E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849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545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1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141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629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723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529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208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751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9152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0973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642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6455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2086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9448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6464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0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462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08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0185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959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30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6936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949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7035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4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6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01568" y="2779776"/>
            <a:ext cx="5620512" cy="298704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ЗА 2016-2017 УЧЕБНЫЙ ГОД </a:t>
            </a:r>
          </a:p>
          <a:p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Акказиева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Г.К., зав.библиотекой ХГ №2</a:t>
            </a:r>
          </a:p>
          <a:p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98484" y="839096"/>
            <a:ext cx="9264460" cy="1928488"/>
          </a:xfrm>
        </p:spPr>
        <p:txBody>
          <a:bodyPr>
            <a:normAutofit/>
          </a:bodyPr>
          <a:lstStyle/>
          <a:p>
            <a:r>
              <a:rPr lang="kk-KZ" sz="3200" b="1" dirty="0" smtClean="0"/>
              <a:t>отчет  ХРОМТАУСКОЙ ГИМНАЗИИ </a:t>
            </a:r>
            <a:r>
              <a:rPr lang="ru-RU" sz="3200" b="1" dirty="0" smtClean="0"/>
              <a:t>№ 2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847098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0396164" cy="1507067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БИБЛИОТЕЧНЫЕ УРОКИ в 5-7 классах, ПОСВЯЩЕННЫЕ  К 25-ЛЕТИЮ Независимости Республики Казахстан</a:t>
            </a:r>
            <a:endParaRPr lang="ru-RU" sz="2000" b="1" dirty="0"/>
          </a:p>
        </p:txBody>
      </p:sp>
      <p:pic>
        <p:nvPicPr>
          <p:cNvPr id="4" name="Содержимое 3" descr="C:\Users\Библиотека\Desktop\25 лет  нез\20161125_11382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819" y="507760"/>
            <a:ext cx="5225501" cy="4222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Библиотека\Desktop\25 лет  нез\20161123_1316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7161" y="475488"/>
            <a:ext cx="5021671" cy="4291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937" y="4763393"/>
            <a:ext cx="11311003" cy="1507067"/>
          </a:xfrm>
        </p:spPr>
        <p:txBody>
          <a:bodyPr>
            <a:normAutofit/>
          </a:bodyPr>
          <a:lstStyle/>
          <a:p>
            <a:r>
              <a:rPr lang="ru-RU" sz="2000" b="1" i="1" dirty="0" smtClean="0"/>
              <a:t>  Мероприятие    и выставка к международному женскому дню: «С любовью к женщине»</a:t>
            </a:r>
            <a:endParaRPr lang="ru-RU" sz="2000" b="1" i="1" dirty="0"/>
          </a:p>
        </p:txBody>
      </p:sp>
      <p:pic>
        <p:nvPicPr>
          <p:cNvPr id="7" name="Рисунок 6" descr="C:\Users\14\Desktop\20160316_09383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"/>
          <a:stretch/>
        </p:blipFill>
        <p:spPr bwMode="auto">
          <a:xfrm>
            <a:off x="6449569" y="332612"/>
            <a:ext cx="5413248" cy="4385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7826" name="Picture 2" descr="C:\Users\Библиотека\Desktop\фото-семинар\IMG-20170307-WA0038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33486"/>
            <a:ext cx="5556504" cy="4475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997269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328928" y="5718048"/>
            <a:ext cx="10315900" cy="719328"/>
          </a:xfrm>
        </p:spPr>
        <p:txBody>
          <a:bodyPr>
            <a:normAutofit fontScale="90000"/>
          </a:bodyPr>
          <a:lstStyle/>
          <a:p>
            <a:r>
              <a:rPr lang="kk-KZ" sz="2200" dirty="0" smtClean="0"/>
              <a:t>Иллюстрированная  ВЫСТАВКА и мероприятие в 1 классах посвященное к  ПРАЗДНИКУ Наурыз, </a:t>
            </a:r>
            <a:r>
              <a:rPr lang="kk-KZ" sz="2400" b="1" dirty="0" smtClean="0"/>
              <a:t>«22 МАРТА – ДЕНЬ ВЕСЕННЕГО РАВНОДЕНСТВИЯ»</a:t>
            </a:r>
            <a:endParaRPr lang="ru-RU" sz="2400" b="1" dirty="0"/>
          </a:p>
        </p:txBody>
      </p:sp>
      <p:pic>
        <p:nvPicPr>
          <p:cNvPr id="5" name="Рисунок 4" descr="C:\Users\14\Desktop\20160316_101356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" t="7822" r="1704" b="10027"/>
          <a:stretch/>
        </p:blipFill>
        <p:spPr bwMode="auto">
          <a:xfrm>
            <a:off x="424567" y="487680"/>
            <a:ext cx="5537321" cy="490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986" name="Picture 2" descr="C:\Users\Библиотека\Desktop\фото-семинар\IMG-20170308-WA0085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6416" y="512064"/>
            <a:ext cx="5114902" cy="4835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089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5547360"/>
            <a:ext cx="10962356" cy="1310640"/>
          </a:xfrm>
        </p:spPr>
        <p:txBody>
          <a:bodyPr>
            <a:normAutofit/>
          </a:bodyPr>
          <a:lstStyle/>
          <a:p>
            <a:r>
              <a:rPr lang="kk-KZ" sz="2400" dirty="0" err="1" smtClean="0"/>
              <a:t>Выставка</a:t>
            </a:r>
            <a:r>
              <a:rPr lang="kk-KZ" sz="2400" dirty="0" smtClean="0"/>
              <a:t> </a:t>
            </a:r>
            <a:r>
              <a:rPr lang="kk-KZ" sz="2400" dirty="0" err="1" smtClean="0"/>
              <a:t>ко</a:t>
            </a:r>
            <a:r>
              <a:rPr lang="kk-KZ" sz="2400" dirty="0" smtClean="0"/>
              <a:t> </a:t>
            </a:r>
            <a:r>
              <a:rPr lang="kk-KZ" sz="2400" dirty="0" err="1" smtClean="0"/>
              <a:t>дню</a:t>
            </a:r>
            <a:r>
              <a:rPr lang="kk-KZ" sz="2400" dirty="0" smtClean="0"/>
              <a:t> Победы в </a:t>
            </a:r>
            <a:r>
              <a:rPr lang="kk-KZ" sz="2400" dirty="0" err="1" smtClean="0"/>
              <a:t>великой</a:t>
            </a:r>
            <a:r>
              <a:rPr lang="kk-KZ" sz="2400" dirty="0" smtClean="0"/>
              <a:t> </a:t>
            </a:r>
            <a:r>
              <a:rPr lang="kk-KZ" sz="2400" dirty="0" err="1" smtClean="0"/>
              <a:t>отечественной</a:t>
            </a:r>
            <a:r>
              <a:rPr lang="kk-KZ" sz="2400" dirty="0" smtClean="0"/>
              <a:t> </a:t>
            </a:r>
            <a:r>
              <a:rPr lang="kk-KZ" sz="2400" dirty="0" err="1" smtClean="0"/>
              <a:t>войне</a:t>
            </a:r>
            <a:r>
              <a:rPr lang="kk-KZ" sz="2400" dirty="0" smtClean="0"/>
              <a:t>: </a:t>
            </a:r>
            <a:r>
              <a:rPr lang="ru-RU" sz="2400" b="1" dirty="0" smtClean="0"/>
              <a:t>«Мы помним! Мы гордимся!»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621792"/>
            <a:ext cx="5583936" cy="4767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C:\Users\14\Desktop\20160504_110827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" r="11549"/>
          <a:stretch/>
        </p:blipFill>
        <p:spPr bwMode="auto">
          <a:xfrm>
            <a:off x="6278880" y="621792"/>
            <a:ext cx="5571744" cy="4767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457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4212" y="5303520"/>
            <a:ext cx="11084654" cy="690879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Общешкольное мероприятие посвященное к 25-летию РК  «герои  </a:t>
            </a:r>
            <a:r>
              <a:rPr lang="ru-RU" sz="2000" b="1" dirty="0" err="1" smtClean="0"/>
              <a:t>Алаш</a:t>
            </a:r>
            <a:r>
              <a:rPr lang="ru-RU" sz="2000" b="1" dirty="0" smtClean="0"/>
              <a:t> Орда»</a:t>
            </a:r>
            <a:endParaRPr lang="ru-RU" sz="2000" b="1" dirty="0"/>
          </a:p>
        </p:txBody>
      </p:sp>
      <p:pic>
        <p:nvPicPr>
          <p:cNvPr id="5" name="Рисунок 4" descr="C:\Users\Библиотека\Desktop\25 лет  нез\20161130_1337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8833" y="426720"/>
            <a:ext cx="4977048" cy="4803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Библиотека\Desktop\25 лет  нез\20161130_1355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696" y="426720"/>
            <a:ext cx="5384919" cy="4815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87332"/>
            <a:ext cx="11631168" cy="1507067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Круглый стол совместно с учителем истории </a:t>
            </a:r>
            <a:r>
              <a:rPr lang="ru-RU" sz="2000" dirty="0" err="1" smtClean="0"/>
              <a:t>Есжановым</a:t>
            </a:r>
            <a:r>
              <a:rPr lang="ru-RU" sz="2000" dirty="0" smtClean="0"/>
              <a:t>  К.М.</a:t>
            </a:r>
            <a:r>
              <a:rPr lang="kk-KZ" sz="2000" dirty="0" smtClean="0"/>
              <a:t> “</a:t>
            </a:r>
            <a:r>
              <a:rPr lang="kk-KZ" sz="2000" b="1" dirty="0" smtClean="0"/>
              <a:t>Мәңгілік  ғұмырдың  ғасыры”, посвященное  к 180-летию со дня рождения общественно-политического деятеля, нашего земляка, Дербисали Беркимбаева.</a:t>
            </a:r>
            <a:br>
              <a:rPr lang="kk-KZ" sz="2000" b="1" dirty="0" smtClean="0"/>
            </a:br>
            <a:r>
              <a:rPr lang="kk-KZ" sz="2000" b="1" dirty="0" smtClean="0"/>
              <a:t>     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80900" name="Picture 4" descr="C:\Users\Библиотека\Desktop\фото выставок - копия\фото с кр.стола\20170203_122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96" y="329184"/>
            <a:ext cx="3060192" cy="3950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901" name="Picture 5" descr="C:\Users\Библиотека\Desktop\фото выставок - копия\фото с кр.стола\20170203_123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1840" y="280416"/>
            <a:ext cx="3206496" cy="4120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902" name="Picture 6" descr="C:\Users\Библиотека\Desktop\фото выставок - копия\фото с кр.стола\20170203_1244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3952" y="256032"/>
            <a:ext cx="2706624" cy="4084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903" name="Picture 7" descr="C:\Users\Библиотека\Desktop\фото выставок - копия\фото с кр.стола\20170203_1222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53728" y="256032"/>
            <a:ext cx="2779776" cy="4096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949952"/>
            <a:ext cx="10593388" cy="1044447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Презентация книги члена Союза журналистов Казахстана И общественного деятеля </a:t>
            </a:r>
            <a:r>
              <a:rPr lang="ru-RU" sz="2400" b="1" dirty="0" err="1" smtClean="0"/>
              <a:t>Козачок</a:t>
            </a:r>
            <a:r>
              <a:rPr lang="ru-RU" sz="2400" b="1" dirty="0" smtClean="0"/>
              <a:t> Анатолия Федоровича, </a:t>
            </a:r>
            <a:br>
              <a:rPr lang="ru-RU" sz="2400" b="1" dirty="0" smtClean="0"/>
            </a:br>
            <a:r>
              <a:rPr lang="ru-RU" sz="2400" b="1" dirty="0" smtClean="0"/>
              <a:t>«О замечательных людях и о себе».</a:t>
            </a:r>
            <a:endParaRPr lang="ru-RU" sz="2400" b="1" dirty="0"/>
          </a:p>
        </p:txBody>
      </p:sp>
      <p:pic>
        <p:nvPicPr>
          <p:cNvPr id="80898" name="Picture 2" descr="C:\Users\Библиотека\Desktop\фото с кр.стола\20170120_130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328" y="182880"/>
            <a:ext cx="5084064" cy="4730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1" name="Picture 1" descr="C:\Users\Библиотека\Desktop\фото с кр.стола\20170120_130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1072" y="182880"/>
            <a:ext cx="5266944" cy="474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685" y="4412176"/>
            <a:ext cx="10815714" cy="150706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на Курсах Повышение квалификации В </a:t>
            </a:r>
            <a:r>
              <a:rPr lang="ru-RU" sz="2800" dirty="0" err="1" smtClean="0"/>
              <a:t>г.Актобе</a:t>
            </a:r>
            <a:endParaRPr lang="ru-RU" sz="2800" dirty="0"/>
          </a:p>
        </p:txBody>
      </p:sp>
      <p:pic>
        <p:nvPicPr>
          <p:cNvPr id="78850" name="Picture 2" descr="C:\Users\Библиотека\Desktop\фото-семинар\IMG-20170222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6669" y="414527"/>
            <a:ext cx="3603812" cy="4332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8852" name="Picture 4" descr="C:\Users\Библиотека\Desktop\фото-семинар\IMG-20170225-WA0003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6743" y="425885"/>
            <a:ext cx="4240665" cy="4334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Библиотека\Desktop\фото-семинар\IMG-20170228-WA0033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76957" y="420316"/>
            <a:ext cx="3420930" cy="4371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986528"/>
            <a:ext cx="10626791" cy="1007871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 Участие в районном  семинаре-практикуме  </a:t>
            </a:r>
            <a:r>
              <a:rPr lang="ru-RU" sz="2400" b="1" dirty="0" smtClean="0"/>
              <a:t>«</a:t>
            </a:r>
            <a:r>
              <a:rPr lang="ru-RU" sz="2400" b="1" dirty="0" err="1" smtClean="0"/>
              <a:t>Білім</a:t>
            </a:r>
            <a:r>
              <a:rPr lang="ru-RU" sz="2400" b="1" dirty="0" smtClean="0"/>
              <a:t> беру </a:t>
            </a:r>
            <a:r>
              <a:rPr lang="ru-RU" sz="2400" b="1" dirty="0" err="1" smtClean="0"/>
              <a:t>ұйымының  кітапханасы</a:t>
            </a:r>
            <a:r>
              <a:rPr lang="ru-RU" sz="2400" b="1" dirty="0" smtClean="0"/>
              <a:t>  -  </a:t>
            </a:r>
            <a:r>
              <a:rPr lang="ru-RU" sz="2400" b="1" dirty="0" err="1" smtClean="0"/>
              <a:t>интеллектуалдық  және шығармашылық  </a:t>
            </a:r>
            <a:r>
              <a:rPr lang="ru-RU" sz="2400" b="1" dirty="0" smtClean="0"/>
              <a:t>даму </a:t>
            </a:r>
            <a:r>
              <a:rPr lang="ru-RU" sz="2400" b="1" dirty="0" err="1" smtClean="0"/>
              <a:t>орталығы 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pic>
        <p:nvPicPr>
          <p:cNvPr id="80898" name="Picture 2" descr="C:\Users\Библиотека\Desktop\Sent - копия\IMG-20170329-WA0047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8941" y="513678"/>
            <a:ext cx="3278931" cy="4158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0899" name="Picture 3" descr="C:\Users\Библиотека\Desktop\Sent - копия\IMG-20170329-WA0049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9722" y="462579"/>
            <a:ext cx="4163209" cy="42597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0901" name="Picture 5" descr="C:\Users\Библиотека\Desktop\Sent - копия\IMG-20170329-WA0054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71509" y="621792"/>
            <a:ext cx="3356386" cy="4108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8" y="5644897"/>
            <a:ext cx="11605610" cy="609600"/>
          </a:xfrm>
        </p:spPr>
        <p:txBody>
          <a:bodyPr>
            <a:normAutofit fontScale="90000"/>
          </a:bodyPr>
          <a:lstStyle/>
          <a:p>
            <a:r>
              <a:rPr lang="kk-KZ" sz="2800" b="1" i="1" dirty="0" smtClean="0"/>
              <a:t>  </a:t>
            </a:r>
            <a:r>
              <a:rPr lang="kk-KZ" sz="2000" b="1" i="1" dirty="0" smtClean="0"/>
              <a:t>В АКТОВОМ ЗАЛЕ ГИМНАЗИИ актив библиотеки ПРОВЕЛИ  Ежегодное   МЕРОПРИЯТИЕ «Посвящение в читатели» для первоклассников</a:t>
            </a:r>
            <a:endParaRPr lang="ru-RU" sz="2000" b="1" i="1" dirty="0"/>
          </a:p>
        </p:txBody>
      </p:sp>
      <p:pic>
        <p:nvPicPr>
          <p:cNvPr id="37889" name="Picture 1" descr="C:\Users\Библиотека\Desktop\Новая папка\20170413_1037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568" y="256032"/>
            <a:ext cx="5059680" cy="5254752"/>
          </a:xfrm>
          <a:prstGeom prst="rect">
            <a:avLst/>
          </a:prstGeom>
          <a:noFill/>
        </p:spPr>
      </p:pic>
      <p:pic>
        <p:nvPicPr>
          <p:cNvPr id="37891" name="Picture 3" descr="C:\Users\Библиотека\Desktop\Новая папка\20170413_104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5584" y="292608"/>
            <a:ext cx="5876544" cy="5193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226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980792"/>
            <a:ext cx="8534400" cy="753034"/>
          </a:xfrm>
        </p:spPr>
        <p:txBody>
          <a:bodyPr>
            <a:normAutofit/>
          </a:bodyPr>
          <a:lstStyle/>
          <a:p>
            <a:r>
              <a:rPr lang="ru-RU" b="1" dirty="0" smtClean="0"/>
              <a:t>                         </a:t>
            </a:r>
            <a:r>
              <a:rPr lang="ru-RU" sz="2200" b="1" dirty="0" smtClean="0"/>
              <a:t>РАБОТА НА </a:t>
            </a:r>
            <a:r>
              <a:rPr lang="ru-RU" sz="2200" b="1" dirty="0" err="1" smtClean="0"/>
              <a:t>АБоНЕМЕНТе</a:t>
            </a:r>
            <a:endParaRPr lang="ru-RU" sz="2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49447" y="313151"/>
            <a:ext cx="6187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       Как  нужно вести  себя  в  библиотеке?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87232" y="926926"/>
            <a:ext cx="59874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-В библиотеке нужно  соблюдать порядок.</a:t>
            </a:r>
          </a:p>
          <a:p>
            <a:endParaRPr lang="ru-RU" b="1" dirty="0" smtClean="0"/>
          </a:p>
          <a:p>
            <a:r>
              <a:rPr lang="ru-RU" b="1" dirty="0" smtClean="0"/>
              <a:t>-Быть вежливым, громко не разговаривать.</a:t>
            </a:r>
          </a:p>
          <a:p>
            <a:endParaRPr lang="ru-RU" b="1" dirty="0" smtClean="0"/>
          </a:p>
          <a:p>
            <a:pPr algn="just"/>
            <a:r>
              <a:rPr lang="ru-RU" b="1" dirty="0" smtClean="0"/>
              <a:t>-Войдя, надо поздороваться с библиотекарем, а получив  книгу,  обязательно сказать спасибо.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-Ясно, четко, кратко, быстро назвать автора и название  книги.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-Возвращай полученную книгу  обязательно в указанный в ней  срок – 10 дней.</a:t>
            </a:r>
            <a:endParaRPr lang="ru-RU" b="1" dirty="0"/>
          </a:p>
        </p:txBody>
      </p:sp>
      <p:pic>
        <p:nvPicPr>
          <p:cNvPr id="7" name="Picture 6" descr="http://zavtra.ru/media/articles/covers/dsb_1_new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69468" y="4334004"/>
            <a:ext cx="2542784" cy="235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" descr="C:\Users\Библиотека\Desktop\Sent - копия\20170403_12190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572" y="419548"/>
            <a:ext cx="5182404" cy="4206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899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                      </a:t>
            </a: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9872" y="5059681"/>
            <a:ext cx="11484864" cy="1536192"/>
          </a:xfrm>
        </p:spPr>
        <p:txBody>
          <a:bodyPr>
            <a:normAutofit/>
          </a:bodyPr>
          <a:lstStyle/>
          <a:p>
            <a:r>
              <a:rPr lang="kk-KZ" dirty="0" smtClean="0"/>
              <a:t>    </a:t>
            </a:r>
            <a:r>
              <a:rPr lang="kk-KZ" b="1" dirty="0" smtClean="0">
                <a:solidFill>
                  <a:schemeClr val="tx1"/>
                </a:solidFill>
              </a:rPr>
              <a:t>Актив библиотеки</a:t>
            </a:r>
            <a:r>
              <a:rPr lang="ru-RU" b="1" dirty="0" smtClean="0">
                <a:solidFill>
                  <a:schemeClr val="tx1"/>
                </a:solidFill>
              </a:rPr>
              <a:t>, это учащиеся 4 «б» и 7 «б» классов, показали кукольное представление </a:t>
            </a:r>
            <a:r>
              <a:rPr lang="kk-KZ" b="1" dirty="0" smtClean="0"/>
              <a:t>   </a:t>
            </a:r>
            <a:r>
              <a:rPr lang="ru-RU" b="1" dirty="0" smtClean="0">
                <a:solidFill>
                  <a:schemeClr val="tx1"/>
                </a:solidFill>
              </a:rPr>
              <a:t>«Мы любим  книги очень-очень»,  презентацию  «Посвящение в читатели», провели викторину  и игру с первоклассниками. </a:t>
            </a:r>
            <a:endParaRPr lang="ru-RU" b="1" dirty="0"/>
          </a:p>
        </p:txBody>
      </p:sp>
      <p:sp>
        <p:nvSpPr>
          <p:cNvPr id="4" name="Левая фигурная скобка 3"/>
          <p:cNvSpPr/>
          <p:nvPr/>
        </p:nvSpPr>
        <p:spPr>
          <a:xfrm>
            <a:off x="7760677" y="2344615"/>
            <a:ext cx="155448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841" name="Picture 1" descr="C:\Users\Библиотека\Desktop\Новая папка\20170413_113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688" y="207264"/>
            <a:ext cx="3877056" cy="4328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3" name="Picture 3" descr="C:\Users\Библиотека\Desktop\Новая папка\20170413_1142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8912" y="280416"/>
            <a:ext cx="3950208" cy="421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0" name="Picture 2" descr="C:\Users\Библиотека\Desktop\20170413_1154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8432" y="280416"/>
            <a:ext cx="3645408" cy="4255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9575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85" y="4974336"/>
            <a:ext cx="9875519" cy="163372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                             Ура! Мы читатели библиотеки!</a:t>
            </a:r>
            <a:br>
              <a:rPr lang="ru-RU" sz="2000" b="1" dirty="0" smtClean="0"/>
            </a:br>
            <a:r>
              <a:rPr lang="ru-RU" sz="2000" b="1" dirty="0" smtClean="0"/>
              <a:t> В ЗАВЕРШЕНИИ мероприятия Всем первоклассникам вручили «Памятки для  читателя».</a:t>
            </a:r>
            <a:br>
              <a:rPr lang="ru-RU" sz="2000" b="1" dirty="0" smtClean="0"/>
            </a:br>
            <a:r>
              <a:rPr lang="ru-RU" sz="2000" b="1" dirty="0" smtClean="0"/>
              <a:t>                         </a:t>
            </a:r>
            <a:endParaRPr lang="ru-RU" sz="2000" b="1" dirty="0"/>
          </a:p>
        </p:txBody>
      </p:sp>
      <p:sp>
        <p:nvSpPr>
          <p:cNvPr id="12" name="Текст 11"/>
          <p:cNvSpPr>
            <a:spLocks noGrp="1"/>
          </p:cNvSpPr>
          <p:nvPr>
            <p:ph sz="half" idx="4294967295"/>
          </p:nvPr>
        </p:nvSpPr>
        <p:spPr>
          <a:xfrm>
            <a:off x="0" y="685800"/>
            <a:ext cx="4937125" cy="361473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30722" name="Picture 2" descr="C:\Users\Библиотека\Desktop\20170414_1029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55936" y="4437888"/>
            <a:ext cx="1791462" cy="2194560"/>
          </a:xfrm>
          <a:prstGeom prst="rect">
            <a:avLst/>
          </a:prstGeom>
          <a:noFill/>
        </p:spPr>
      </p:pic>
      <p:pic>
        <p:nvPicPr>
          <p:cNvPr id="30723" name="Picture 3" descr="C:\Users\Библиотека\Desktop\Новая папка\IMG-20170413-WA0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90560" y="365760"/>
            <a:ext cx="3730752" cy="3998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4" name="Picture 4" descr="C:\Users\Библиотека\Desktop\Новая папка\IMG-20170413-WA00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496" y="329184"/>
            <a:ext cx="3864864" cy="4084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5" name="Picture 5" descr="C:\Users\Библиотека\Desktop\Новая папка\IMG-20170413-WA00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69664" y="341376"/>
            <a:ext cx="3962400" cy="4645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672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216" y="5684841"/>
            <a:ext cx="11375136" cy="70376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В АПРЕЛЕ  в гимназии проводилась  «</a:t>
            </a:r>
            <a:r>
              <a:rPr lang="ru-RU" sz="2400" b="1" dirty="0" err="1" smtClean="0"/>
              <a:t>НЕДЕЛя</a:t>
            </a:r>
            <a:r>
              <a:rPr lang="ru-RU" sz="2400" b="1" dirty="0" smtClean="0"/>
              <a:t> ДЕТСКОЙ КНИГИ»</a:t>
            </a:r>
            <a:endParaRPr lang="ru-RU" sz="2400" b="1" dirty="0"/>
          </a:p>
        </p:txBody>
      </p:sp>
      <p:pic>
        <p:nvPicPr>
          <p:cNvPr id="27649" name="Picture 1" descr="C:\Users\Библиотека\Desktop\20170421_1500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225" y="304800"/>
            <a:ext cx="5742432" cy="5010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1" name="Picture 3" descr="C:\Users\Библиотека\Desktop\20170421_145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2304" y="280416"/>
            <a:ext cx="5327904" cy="4998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742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5071872"/>
            <a:ext cx="10776268" cy="145084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В течении недели в  Библиотеку были приглашены ученики 1-4 классов, с ними были проведены конкурсы, викторины на тему произведений  детских писателей и  поэтов. Лучшие ребята были отмечены </a:t>
            </a:r>
            <a:r>
              <a:rPr lang="ru-RU" sz="2000" dirty="0" smtClean="0"/>
              <a:t>П</a:t>
            </a:r>
            <a:r>
              <a:rPr lang="ru-RU" sz="1800" dirty="0" smtClean="0"/>
              <a:t>охвальными грамотами.</a:t>
            </a:r>
            <a:endParaRPr lang="ru-RU" sz="1800" dirty="0"/>
          </a:p>
        </p:txBody>
      </p:sp>
      <p:pic>
        <p:nvPicPr>
          <p:cNvPr id="26625" name="Picture 1" descr="C:\Users\Библиотека\Desktop\20170425_1045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144" y="222504"/>
            <a:ext cx="5120640" cy="4739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8" name="Picture 4" descr="C:\Users\Библиотека\Desktop\20170425_112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8954" y="219456"/>
            <a:ext cx="5217414" cy="4779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8126" y="312821"/>
            <a:ext cx="808131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94875" y="411428"/>
            <a:ext cx="8241630" cy="630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</a:t>
            </a:r>
            <a:r>
              <a:rPr lang="ru-RU" sz="16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АКЦИЯ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ПОДАРИ КНИГУ</a:t>
            </a:r>
            <a:r>
              <a:rPr kumimoji="0" lang="ru-RU" sz="1600" b="1" i="1" u="none" strike="noStrike" cap="none" normalizeH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БИБЛИОТЕКЕ ГИМНАЗИИ!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05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11 мая по 27 мая в гимназии №2 проводится благотворительная некоммерческая акция «Подари книгу</a:t>
            </a:r>
            <a:r>
              <a:rPr kumimoji="0" lang="ru-RU" sz="1600" b="1" i="1" u="none" strike="noStrike" cap="none" normalizeH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библиотеке гимназии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!». Она организована</a:t>
            </a:r>
            <a:r>
              <a:rPr kumimoji="0" lang="kk-KZ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библиотекой </a:t>
            </a:r>
            <a:r>
              <a:rPr kumimoji="0" lang="kk-KZ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kk-KZ" sz="1600" b="1" i="1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гимназии</a:t>
            </a:r>
            <a:r>
              <a:rPr kumimoji="0" lang="kk-KZ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Наша библиотека — организатор мероприятия, приглашает преподавателей, родителей и учащихся  принять участия в акции.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-Традиции меценатства и дарений в библиотечном деле существовали всегда. Современная литература и шедевры классики пользуются огромной популярностью, а библиотеки сегодня сочетают привычные книги и электронные издания, которые дополняют друг друга. Однако и сегодня главной проблемой всех библиотек является пополнение книжного фонда новейшей современной книгой. Количество новых книг в библиотеках пока мало по сравнению с возрастающим на них спросом. Дары читателей, благотворительная помощь и пожертвования являются значительным источником пополнения фондов.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-В домашней библиотеке каждого из вас есть замечательные новые, но уже прочитанные вами книги. Подарите их библиотеке гимназии. Здесь они обретут благодарных читателей. Библиотека с радостью примет книги по всем отраслям знания. Подаренной литературой смогут воспользоваться 576 читателей, ведь именно столько человек является пользователями библиотеки.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Мы призываем  «подарить вторую жизнь» прочитанным книгам.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Библиотека с благодарностью примет произведения классиков мировой художественной литературы, современных авторов, детских писателей, справочные и энциклопедические издания, научно-популярную литературу, периодические издания на традиционных и электронных носителях.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 descr="http://znamenka.info/netcat_files/1518_43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505" y="3068053"/>
            <a:ext cx="2731169" cy="3212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http://znamenka.info/netcat_files/1518_43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504" y="3068053"/>
            <a:ext cx="2731169" cy="3212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112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256" y="4438564"/>
            <a:ext cx="11350751" cy="1507067"/>
          </a:xfrm>
        </p:spPr>
        <p:txBody>
          <a:bodyPr>
            <a:normAutofit/>
          </a:bodyPr>
          <a:lstStyle/>
          <a:p>
            <a:r>
              <a:rPr lang="kk-KZ" sz="2400" dirty="0" smtClean="0"/>
              <a:t>В МАЕ В ГИМНАЗИИ ПРОВодится акция: </a:t>
            </a:r>
            <a:r>
              <a:rPr lang="kk-KZ" sz="2800" b="1" dirty="0" smtClean="0"/>
              <a:t>«ПОДАРИ книгу библиотеке гимназии»</a:t>
            </a:r>
            <a:endParaRPr lang="ru-RU" sz="2800" b="1" dirty="0"/>
          </a:p>
        </p:txBody>
      </p:sp>
      <p:pic>
        <p:nvPicPr>
          <p:cNvPr id="6" name="Рисунок 5" descr="http://sarschool76.narod.ru/pic/podari_knigu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10" y="221565"/>
            <a:ext cx="5943600" cy="3741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313062" y="413266"/>
            <a:ext cx="5610233" cy="3187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Уважаемые</a:t>
            </a:r>
            <a:r>
              <a:rPr lang="ru-RU" sz="2800" b="1" i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родители!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kk-KZ" b="1" i="1" dirty="0" err="1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Ваш</a:t>
            </a:r>
            <a:r>
              <a:rPr lang="kk-KZ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i="1" dirty="0" err="1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</a:t>
            </a:r>
            <a:r>
              <a:rPr lang="kk-KZ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i="1" dirty="0" err="1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перешел</a:t>
            </a:r>
            <a:r>
              <a:rPr lang="kk-KZ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kk-KZ" b="1" i="1" dirty="0" err="1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другой</a:t>
            </a:r>
            <a:r>
              <a:rPr lang="kk-KZ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класс</a:t>
            </a:r>
            <a:r>
              <a:rPr lang="ru-RU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k-KZ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kk-KZ" b="1" i="1" dirty="0" err="1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учебник</a:t>
            </a:r>
            <a:r>
              <a:rPr lang="kk-KZ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остался</a:t>
            </a:r>
            <a:r>
              <a:rPr lang="kk-KZ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Подарите их </a:t>
            </a:r>
            <a:r>
              <a:rPr lang="ru-RU" b="1" i="1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библиотеке гимназии!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Всех желающих подарить новую книгу</a:t>
            </a:r>
            <a:r>
              <a:rPr lang="kk-KZ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i="1" dirty="0" err="1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kk-KZ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i="1" dirty="0" err="1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учебник</a:t>
            </a:r>
            <a:r>
              <a:rPr lang="ru-RU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1" i="1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ждём </a:t>
            </a:r>
            <a:r>
              <a:rPr lang="ru-RU" b="1" i="1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библиотеке</a:t>
            </a:r>
            <a:r>
              <a:rPr lang="ru-RU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гимназии.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rgbClr val="99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 Заранее благодарны!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22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52" y="4487332"/>
            <a:ext cx="11350752" cy="150706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Участники акции </a:t>
            </a:r>
            <a:r>
              <a:rPr lang="kk-KZ" sz="2000" b="1" dirty="0" smtClean="0"/>
              <a:t>«ПОДАРИ книгу ШКОЛЬНОЙ БИБЛИОТЕКЕ»</a:t>
            </a:r>
            <a:r>
              <a:rPr lang="ru-RU" sz="2000" b="1" dirty="0" smtClean="0"/>
              <a:t> </a:t>
            </a:r>
            <a:r>
              <a:rPr lang="ru-RU" sz="2000" dirty="0" smtClean="0"/>
              <a:t>учащиеся 10 «б», 5 «Б» и 9 «а» классов</a:t>
            </a:r>
            <a:endParaRPr lang="ru-RU" sz="2000" dirty="0"/>
          </a:p>
        </p:txBody>
      </p:sp>
      <p:pic>
        <p:nvPicPr>
          <p:cNvPr id="79874" name="Picture 2" descr="C:\Users\Библиотека\Desktop\IMG-20170517-WA0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0747" y="353568"/>
            <a:ext cx="3876453" cy="3751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Библиотека\Desktop\20170520_0758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4835" y="353568"/>
            <a:ext cx="3316605" cy="3709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Библиотека\Desktop\20170523_1044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410" y="390144"/>
            <a:ext cx="3631502" cy="3742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152461" y="2175384"/>
            <a:ext cx="6842125" cy="11525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КНИЖНЫЙ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ФОНД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ХРОМТАУСКОЙ ГИМНАЗИИ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№ 2</a:t>
            </a:r>
          </a:p>
        </p:txBody>
      </p:sp>
      <p:pic>
        <p:nvPicPr>
          <p:cNvPr id="3" name="Рисунок 2" descr="http://im0-tub-kz.yandex.net/i?id=320952379-31-72&amp;n=21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484262">
            <a:off x="7548016" y="3893691"/>
            <a:ext cx="3722195" cy="252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27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902208" y="182880"/>
            <a:ext cx="6132576" cy="6961632"/>
          </a:xfrm>
        </p:spPr>
        <p:txBody>
          <a:bodyPr rIns="108000" bIns="72000" spcCol="72000">
            <a:no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    Основными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задачами школьной библиотеки является обеспечение учебно-воспитательного процесса и самообразования путем библиотечно-библиографического и информационного обслуживания учащихся, родителей и педагогического коллектива; формирование у школьников информационной культуры  и культуры чтения; комплектование фонда печатных изданий и электронных носителей; организация комфортной библиотечной среды.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     Книжный фонд библиотеки состоит из учебной, художественной, методической и отраслевой литературы и содержит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17587 экземпляров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изданий.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ea typeface="Times New Roman CYR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70% -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осн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. фонд; 30% -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уч.фонд</a:t>
            </a:r>
            <a:r>
              <a:rPr lang="ru-RU" dirty="0">
                <a:solidFill>
                  <a:schemeClr val="tx1"/>
                </a:solidFill>
                <a:latin typeface="Arial" charset="0"/>
                <a:ea typeface="Times New Roman CYR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Arial" charset="0"/>
                <a:ea typeface="Times New Roman CYR" charset="0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20" name="Диаграмма 19"/>
          <p:cNvGraphicFramePr/>
          <p:nvPr>
            <p:extLst/>
          </p:nvPr>
        </p:nvGraphicFramePr>
        <p:xfrm>
          <a:off x="5417751" y="818521"/>
          <a:ext cx="4578865" cy="381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Диаграмма 27"/>
          <p:cNvGraphicFramePr/>
          <p:nvPr>
            <p:extLst/>
          </p:nvPr>
        </p:nvGraphicFramePr>
        <p:xfrm>
          <a:off x="6888480" y="683091"/>
          <a:ext cx="4791456" cy="4766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7192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2670048" y="453433"/>
            <a:ext cx="8521112" cy="5767387"/>
          </a:xfrm>
        </p:spPr>
        <p:txBody>
          <a:bodyPr>
            <a:normAutofit lnSpcReduction="10000"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Основной книжный фонд библиотеки расставлен по таблице ББК. </a:t>
            </a:r>
          </a:p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Имеются полочные разделители. Неотъемлемой частью библиотеки являются книжные выставки. </a:t>
            </a:r>
          </a:p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Книжные выставки – это визитная карточка библиотеки. В нашей библиотеке существует несколько типов книжных выставок:</a:t>
            </a:r>
          </a:p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тематические выставки;</a:t>
            </a:r>
            <a:endParaRPr lang="ru-RU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выставка книжных новинок;</a:t>
            </a:r>
          </a:p>
          <a:p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выставки к юбилейным датам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выставка периодических изданий</a:t>
            </a:r>
          </a:p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Работают постоянные выставки: «Символика нашего государства» - содержит  материал о флаге, гимне и гербе нашей страны.  «В судьбе природы – наша судьба…»   -  об охране окружающей среды, об исчезающих животных, о заповедниках. Материал для изучения государственного языка собран в выставке под названием «</a:t>
            </a:r>
            <a:r>
              <a:rPr lang="kk-KZ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Қазақ тілің оқиық, үйренейік, білейік...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 «Т</a:t>
            </a:r>
            <a:r>
              <a:rPr lang="kk-KZ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әуелсіздік</a:t>
            </a:r>
            <a:r>
              <a:rPr lang="kk-KZ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жолы - тарихи жол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- содержит материал  об истории  казахского народа,  «Культурное наследие» о знаменитых людях Востока. Дополнительно оформлена выставка «Самопознание», содержащая материал по этому предмету.</a:t>
            </a:r>
          </a:p>
          <a:p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im0-tub-kz.yandex.net/i?id=152045484-45-72&amp;n=21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0221298">
            <a:off x="293976" y="4144489"/>
            <a:ext cx="2194096" cy="2282505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6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36713" y="4835048"/>
            <a:ext cx="8534400" cy="1089764"/>
          </a:xfrm>
        </p:spPr>
        <p:txBody>
          <a:bodyPr/>
          <a:lstStyle/>
          <a:p>
            <a:r>
              <a:rPr lang="ru-RU" dirty="0" smtClean="0"/>
              <a:t>           </a:t>
            </a:r>
            <a:r>
              <a:rPr lang="ru-RU" sz="2800" b="1" dirty="0" smtClean="0"/>
              <a:t>Постоянные выставки</a:t>
            </a:r>
            <a:endParaRPr lang="ru-RU" sz="2800" b="1" dirty="0"/>
          </a:p>
        </p:txBody>
      </p:sp>
      <p:pic>
        <p:nvPicPr>
          <p:cNvPr id="9" name="Рисунок 8" descr="http://im7-tub-kz.yandex.net/i?id=34564211-23-72&amp;n=21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0167820" y="5093990"/>
            <a:ext cx="1533525" cy="142875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7345" name="Picture 1" descr="C:\Users\Библиотека\Desktop\Sent - копия\20170401_0936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75773" y="288099"/>
            <a:ext cx="3306210" cy="4584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347" name="Picture 3" descr="C:\Users\Библиотека\Desktop\Sent - копия\20170401_0937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43840"/>
            <a:ext cx="4267200" cy="4596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Documents and Settings\Администратор\Local Settings\Temporary Internet Files\Content.Word\Aidana72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7906510" y="701038"/>
            <a:ext cx="4645156" cy="3633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706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4294967295"/>
          </p:nvPr>
        </p:nvSpPr>
        <p:spPr>
          <a:xfrm>
            <a:off x="592314" y="819912"/>
            <a:ext cx="8053754" cy="48826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Учебный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 библиотеки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составляют 6431 экземпляров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учебников. 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Это учебники казахстанских издательств «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Атамура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и «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Алматы</a:t>
            </a:r>
            <a:r>
              <a:rPr lang="kk-K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тап».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учебного фонда на одного учащегося выглядит так: 1 ступень – 7 учебников, что соответствует норме, 2 ступень – 10 учебников при норме 7, для учащихся 10-11 классов при норме 12 – 9 учебников.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  <a:latin typeface="Times New Roman" pitchFamily="18" charset="0"/>
              <a:ea typeface="Times New Roman CYR" charset="0"/>
              <a:cs typeface="Times New Roman" pitchFamily="18" charset="0"/>
            </a:endParaRPr>
          </a:p>
        </p:txBody>
      </p:sp>
      <p:pic>
        <p:nvPicPr>
          <p:cNvPr id="4" name="Рисунок 3" descr="http://im3-tub-kz.yandex.net/i?id=32025039-68-72&amp;n=21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35427">
            <a:off x="8348214" y="2916451"/>
            <a:ext cx="3362067" cy="3059347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242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C:\Documents and Settings\Администратор\Local Settings\Temporary Internet Files\Content.Word\фото05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789" y="463296"/>
            <a:ext cx="8797003" cy="3172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Заголовок 16"/>
          <p:cNvSpPr txBox="1">
            <a:spLocks/>
          </p:cNvSpPr>
          <p:nvPr/>
        </p:nvSpPr>
        <p:spPr>
          <a:xfrm>
            <a:off x="1829947" y="3744151"/>
            <a:ext cx="7289669" cy="2376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2016-2017 учебный год в фонд библиотеки поступило   2728 экземпляров учебников, это учебники для учащихся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 2, 3, 4, 7,8 классов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2014,2015,2016 годов выпуска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710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Текст 3"/>
          <p:cNvSpPr>
            <a:spLocks noGrp="1"/>
          </p:cNvSpPr>
          <p:nvPr>
            <p:ph idx="4294967295"/>
          </p:nvPr>
        </p:nvSpPr>
        <p:spPr>
          <a:xfrm>
            <a:off x="-2560320" y="-2182367"/>
            <a:ext cx="14471904" cy="9780200"/>
          </a:xfrm>
        </p:spPr>
        <p:txBody>
          <a:bodyPr/>
          <a:lstStyle/>
          <a:p>
            <a:pPr marL="3498850" lvl="8" indent="0"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Основной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 библиотеки составляют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10964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экземпляров печатных изданий: художественная литература, по отраслям знаний, методическая 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электронная.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Художественная литература в фонде разделена на несколько разделов: «Казахская литература», «Русская литература», и «Зарубежная литература». Такая расстановка литературы облегчает учащимся поиск необходимого произведения. Художественной литературы в фонде достаточное количество, для обеспечения учебного процесса программной литературой. Литература по отраслям знаний расставлена в соответствии таблице ББК, к ней также практикуется свободный доступ. Качество отраслевой литературы оставляет желать лучшего, т.к. фонд довольно долгое время не пополнялся новыми изданиями.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Documents and Settings\Администратор\Local Settings\Temporary Internet Files\Content.Word\Aidana72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230" y="3870186"/>
            <a:ext cx="237626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Documents and Settings\Администратор\Local Settings\Temporary Internet Files\Content.Word\Aidana72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4146" y="3924231"/>
            <a:ext cx="2151537" cy="2446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Documents and Settings\Администратор\Local Settings\Temporary Internet Files\Content.Word\Aidana726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792" y="3902033"/>
            <a:ext cx="317157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http://im0-tub-kz.yandex.net/i?id=152045484-45-72&amp;n=21"/>
          <p:cNvPicPr/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20779364">
            <a:off x="3708317" y="4196266"/>
            <a:ext cx="1103127" cy="142875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Рисунок 6" descr="http://im0-tub-kz.yandex.net/i?id=152045484-45-72&amp;n=21"/>
          <p:cNvPicPr/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1165494">
            <a:off x="7109275" y="4174830"/>
            <a:ext cx="1026506" cy="142875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" name="Рисунок 8" descr="C:\Documents and Settings\Администратор\Local Settings\Temporary Internet Files\Content.Word\Aidana726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6595" y="3902033"/>
            <a:ext cx="3007369" cy="2446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3523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3557" y="4474464"/>
            <a:ext cx="115724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6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   </a:t>
            </a:r>
            <a:r>
              <a:rPr lang="ru-RU" sz="2000" dirty="0" smtClean="0">
                <a:latin typeface="Times New Roman" pitchFamily="18" charset="0"/>
                <a:ea typeface="Times New Roman CYR" charset="0"/>
                <a:cs typeface="Times New Roman" pitchFamily="18" charset="0"/>
              </a:rPr>
              <a:t>Помимо </a:t>
            </a:r>
            <a:r>
              <a:rPr lang="ru-RU" sz="2000" dirty="0">
                <a:latin typeface="Times New Roman" pitchFamily="18" charset="0"/>
                <a:ea typeface="Times New Roman CYR" charset="0"/>
                <a:cs typeface="Times New Roman" pitchFamily="18" charset="0"/>
              </a:rPr>
              <a:t>обеспечения учащихся учебниками в библиотеке ведется работа по формированию у детей библиотечно-библиографических навыков: для этого в нашей библиотеке практикуется свободный доступ к основному фонду, периодическим изданиям, и в процессе работы, прививаются навыки самостоятельной работы со справочниками, энциклопедиями. </a:t>
            </a:r>
            <a:endParaRPr lang="ru-RU" sz="2000" dirty="0"/>
          </a:p>
        </p:txBody>
      </p:sp>
      <p:pic>
        <p:nvPicPr>
          <p:cNvPr id="5" name="Рисунок 4" descr="C:\Documents and Settings\Администратор\Local Settings\Temporary Internet Files\Content.Word\фото0576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4298" y="256032"/>
            <a:ext cx="5901669" cy="4059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63556" y="4791456"/>
            <a:ext cx="11572411" cy="163372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Рисунок 8" descr="C:\Users\14\Desktop\посв.2016\20160223_123948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0"/>
          <a:stretch/>
        </p:blipFill>
        <p:spPr bwMode="auto">
          <a:xfrm>
            <a:off x="292608" y="256032"/>
            <a:ext cx="5615452" cy="4096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844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9750" y="574675"/>
            <a:ext cx="7848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 eaLnBrk="0" hangingPunct="0"/>
            <a:endParaRPr lang="ru-RU" dirty="0"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indent="449263" algn="just" eaLnBrk="0" hangingPunct="0"/>
            <a:r>
              <a:rPr lang="ru-RU" dirty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endParaRPr lang="ru-RU" dirty="0">
              <a:ea typeface="Lucida Sans Unicode" pitchFamily="34" charset="0"/>
              <a:cs typeface="Times New Roman" pitchFamily="18" charset="0"/>
            </a:endParaRPr>
          </a:p>
        </p:txBody>
      </p:sp>
      <p:sp>
        <p:nvSpPr>
          <p:cNvPr id="5" name="Текст 7"/>
          <p:cNvSpPr txBox="1">
            <a:spLocks/>
          </p:cNvSpPr>
          <p:nvPr/>
        </p:nvSpPr>
        <p:spPr>
          <a:xfrm>
            <a:off x="611188" y="4508500"/>
            <a:ext cx="9593516" cy="1441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Имеются в фонде и электронные учебники по казахскому, английскому языкам. Электронные учебники находятся в библиотеке и предоставляются для пользования педагогам и ученикам, как в библиотеке, так и в кабинетах школы.</a:t>
            </a:r>
            <a:endParaRPr lang="ru-RU" sz="2400" b="1" dirty="0" smtClean="0">
              <a:solidFill>
                <a:schemeClr val="tx1"/>
              </a:solidFill>
              <a:ea typeface="Lucida Sans Unicode" pitchFamily="34" charset="0"/>
              <a:cs typeface="Times New Roman" pitchFamily="18" charset="0"/>
            </a:endParaRPr>
          </a:p>
        </p:txBody>
      </p:sp>
      <p:pic>
        <p:nvPicPr>
          <p:cNvPr id="6" name="Рисунок 8" descr="C:\Documents and Settings\Администратор\Local Settings\Temporary Internet Files\Content.Word\фото05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8344" y="0"/>
            <a:ext cx="7777163" cy="3887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8716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0016" y="620688"/>
            <a:ext cx="10692384" cy="1800200"/>
          </a:xfrm>
          <a:solidFill>
            <a:srgbClr val="FF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Материально-техническая база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библиотеки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Содержимое 4"/>
          <p:cNvSpPr>
            <a:spLocks noGrp="1"/>
          </p:cNvSpPr>
          <p:nvPr>
            <p:ph idx="1"/>
          </p:nvPr>
        </p:nvSpPr>
        <p:spPr>
          <a:xfrm>
            <a:off x="890016" y="2420888"/>
            <a:ext cx="10692384" cy="3888432"/>
          </a:xfrm>
          <a:solidFill>
            <a:srgbClr val="FF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Этаж  -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II</a:t>
            </a:r>
          </a:p>
          <a:p>
            <a:pPr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Общая площадь – 55,5 кв.м</a:t>
            </a:r>
          </a:p>
          <a:p>
            <a:pPr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Абонемент и читальный зал совмещен</a:t>
            </a:r>
          </a:p>
          <a:p>
            <a:pPr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Посадочных мест – 5 </a:t>
            </a:r>
          </a:p>
          <a:p>
            <a:pPr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Книгохранилище - 1</a:t>
            </a:r>
          </a:p>
        </p:txBody>
      </p:sp>
    </p:spTree>
    <p:extLst>
      <p:ext uri="{BB962C8B-B14F-4D97-AF65-F5344CB8AC3E}">
        <p14:creationId xmlns:p14="http://schemas.microsoft.com/office/powerpoint/2010/main" val="335710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Содержимое 6"/>
          <p:cNvSpPr>
            <a:spLocks noGrp="1"/>
          </p:cNvSpPr>
          <p:nvPr>
            <p:ph idx="4294967295"/>
          </p:nvPr>
        </p:nvSpPr>
        <p:spPr>
          <a:xfrm>
            <a:off x="0" y="685800"/>
            <a:ext cx="12021312" cy="813816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Компьютер. Принтер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канер.</a:t>
            </a:r>
          </a:p>
        </p:txBody>
      </p:sp>
      <p:pic>
        <p:nvPicPr>
          <p:cNvPr id="45061" name="Рисунок 5" descr="C:\Documents and Settings\Администратор\Local Settings\Temporary Internet Files\Content.Word\Aidana7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4496" y="1487424"/>
            <a:ext cx="4693920" cy="4622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" descr="C:\Users\Библиотека\Desktop\Sent - копия\20170403_095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1936" y="1475232"/>
            <a:ext cx="4657344" cy="4681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645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99258" y="2130426"/>
            <a:ext cx="10889673" cy="1470025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ИТОГОВЫЙ МОНИТОРИНГ БИБЛИОТЕКИ ГИМНАЗИИ</a:t>
            </a:r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       ЗА 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III</a:t>
            </a:r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IV) </a:t>
            </a:r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ЧЕТВЕРТИ</a:t>
            </a:r>
          </a:p>
        </p:txBody>
      </p:sp>
    </p:spTree>
    <p:extLst>
      <p:ext uri="{BB962C8B-B14F-4D97-AF65-F5344CB8AC3E}">
        <p14:creationId xmlns:p14="http://schemas.microsoft.com/office/powerpoint/2010/main" val="329063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207569" y="692696"/>
            <a:ext cx="3024311" cy="5113362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По дневнику  </a:t>
            </a:r>
            <a:r>
              <a:rPr lang="ru-RU" b="1" dirty="0" smtClean="0"/>
              <a:t>библиотеки</a:t>
            </a:r>
            <a:endParaRPr lang="ru-RU" b="1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4943873" y="1124745"/>
            <a:ext cx="3456409" cy="1571625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Всего читателей -  </a:t>
            </a:r>
            <a:r>
              <a:rPr lang="ru-RU" dirty="0" smtClean="0"/>
              <a:t>91</a:t>
            </a:r>
          </a:p>
        </p:txBody>
      </p:sp>
      <p:sp>
        <p:nvSpPr>
          <p:cNvPr id="7" name="Блок-схема: узел 6"/>
          <p:cNvSpPr/>
          <p:nvPr/>
        </p:nvSpPr>
        <p:spPr>
          <a:xfrm>
            <a:off x="5087888" y="2492896"/>
            <a:ext cx="3103562" cy="173513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Посещаемость -  </a:t>
            </a:r>
            <a:r>
              <a:rPr lang="ru-RU" dirty="0" smtClean="0"/>
              <a:t>440</a:t>
            </a:r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4859673" y="4125840"/>
            <a:ext cx="3341687" cy="1727894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Книговыдача </a:t>
            </a:r>
            <a:r>
              <a:rPr lang="ru-RU" dirty="0" smtClean="0"/>
              <a:t>– 297</a:t>
            </a:r>
          </a:p>
        </p:txBody>
      </p:sp>
      <p:sp>
        <p:nvSpPr>
          <p:cNvPr id="50190" name="Заголовок 19"/>
          <p:cNvSpPr>
            <a:spLocks noGrp="1"/>
          </p:cNvSpPr>
          <p:nvPr>
            <p:ph type="title" idx="4294967295"/>
          </p:nvPr>
        </p:nvSpPr>
        <p:spPr>
          <a:xfrm>
            <a:off x="4186874" y="189125"/>
            <a:ext cx="7761287" cy="490538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четверть</a:t>
            </a:r>
          </a:p>
        </p:txBody>
      </p:sp>
      <p:sp>
        <p:nvSpPr>
          <p:cNvPr id="22" name="Заголовок 19"/>
          <p:cNvSpPr txBox="1">
            <a:spLocks/>
          </p:cNvSpPr>
          <p:nvPr/>
        </p:nvSpPr>
        <p:spPr bwMode="auto">
          <a:xfrm>
            <a:off x="2770909" y="260350"/>
            <a:ext cx="82296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ru-RU" sz="3200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88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4073236" y="188913"/>
            <a:ext cx="5680364" cy="1143000"/>
          </a:xfrm>
        </p:spPr>
        <p:txBody>
          <a:bodyPr/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четверть</a:t>
            </a:r>
          </a:p>
        </p:txBody>
      </p:sp>
      <p:sp>
        <p:nvSpPr>
          <p:cNvPr id="4" name="Овал 3"/>
          <p:cNvSpPr/>
          <p:nvPr/>
        </p:nvSpPr>
        <p:spPr>
          <a:xfrm>
            <a:off x="1919289" y="981076"/>
            <a:ext cx="3240087" cy="518477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По дневнику  школьной библиотеки</a:t>
            </a:r>
          </a:p>
        </p:txBody>
      </p:sp>
      <p:sp>
        <p:nvSpPr>
          <p:cNvPr id="5" name="Блок-схема: узел 4"/>
          <p:cNvSpPr/>
          <p:nvPr/>
        </p:nvSpPr>
        <p:spPr>
          <a:xfrm>
            <a:off x="5016501" y="2852739"/>
            <a:ext cx="4050381" cy="1584325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Посещаемость - </a:t>
            </a:r>
            <a:r>
              <a:rPr lang="ru-RU" dirty="0" smtClean="0"/>
              <a:t>726</a:t>
            </a:r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4977083" y="1342735"/>
            <a:ext cx="3803359" cy="1577975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 Всего читателей </a:t>
            </a:r>
            <a:r>
              <a:rPr lang="ru-RU" dirty="0" smtClean="0"/>
              <a:t>-163</a:t>
            </a:r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4847653" y="4182746"/>
            <a:ext cx="3677051" cy="1584325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Книговыдача </a:t>
            </a:r>
            <a:r>
              <a:rPr lang="ru-RU" dirty="0" smtClean="0"/>
              <a:t>-590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29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01932" y="5157216"/>
            <a:ext cx="7993063" cy="719138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2800" b="1" dirty="0">
                <a:latin typeface="Times New Roman" pitchFamily="18" charset="0"/>
                <a:cs typeface="Times New Roman" pitchFamily="18" charset="0"/>
              </a:rPr>
              <a:t>Қазақ тілің оқиық, үйренейік, білейік...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56321" name="Picture 1" descr="C:\Users\Библиотека\Desktop\Sent - копия\20170401_093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8078" y="904213"/>
            <a:ext cx="3860689" cy="4205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C:\Users\Библиотека\Desktop\Sent - копия\20170403_112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027" y="877824"/>
            <a:ext cx="3437048" cy="4206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Documents and Settings\Администратор\Local Settings\Temporary Internet Files\Content.Word\Aidana7215.jpg"/>
          <p:cNvPicPr>
            <a:picLocks/>
          </p:cNvPicPr>
          <p:nvPr/>
        </p:nvPicPr>
        <p:blipFill>
          <a:blip r:embed="rId4" cstate="print"/>
          <a:srcRect t="21906" b="21906"/>
          <a:stretch>
            <a:fillRect/>
          </a:stretch>
        </p:blipFill>
        <p:spPr>
          <a:xfrm>
            <a:off x="7961376" y="865632"/>
            <a:ext cx="3938016" cy="421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595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7"/>
          <p:cNvSpPr>
            <a:spLocks noGrp="1"/>
          </p:cNvSpPr>
          <p:nvPr>
            <p:ph type="title" idx="4294967295"/>
          </p:nvPr>
        </p:nvSpPr>
        <p:spPr>
          <a:xfrm>
            <a:off x="4339243" y="360395"/>
            <a:ext cx="5347855" cy="63341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четверть   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992314" y="1052513"/>
            <a:ext cx="3457575" cy="5040312"/>
          </a:xfrm>
          <a:prstGeom prst="ellipse">
            <a:avLst/>
          </a:prstGeom>
          <a:solidFill>
            <a:srgbClr val="F690E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По дневнику  школьной библиотеки</a:t>
            </a:r>
          </a:p>
        </p:txBody>
      </p:sp>
      <p:sp>
        <p:nvSpPr>
          <p:cNvPr id="5" name="Блок-схема: узел 4"/>
          <p:cNvSpPr/>
          <p:nvPr/>
        </p:nvSpPr>
        <p:spPr>
          <a:xfrm>
            <a:off x="5231903" y="2924944"/>
            <a:ext cx="3614641" cy="1878410"/>
          </a:xfrm>
          <a:prstGeom prst="flowChartConnector">
            <a:avLst/>
          </a:prstGeom>
          <a:solidFill>
            <a:srgbClr val="F690E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Посещаемость - </a:t>
            </a:r>
            <a:r>
              <a:rPr lang="ru-RU" dirty="0" smtClean="0"/>
              <a:t>1039</a:t>
            </a:r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5128087" y="1236178"/>
            <a:ext cx="3477255" cy="1881747"/>
          </a:xfrm>
          <a:prstGeom prst="flowChartConnector">
            <a:avLst/>
          </a:prstGeom>
          <a:solidFill>
            <a:srgbClr val="F690E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Всего читателей </a:t>
            </a:r>
            <a:r>
              <a:rPr lang="ru-RU" dirty="0" smtClean="0"/>
              <a:t>- 245</a:t>
            </a:r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4882913" y="4653112"/>
            <a:ext cx="3384376" cy="1584176"/>
          </a:xfrm>
          <a:prstGeom prst="flowChartConnector">
            <a:avLst/>
          </a:prstGeom>
          <a:solidFill>
            <a:srgbClr val="F690E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Книговыдача - </a:t>
            </a:r>
            <a:r>
              <a:rPr lang="ru-RU" dirty="0" smtClean="0"/>
              <a:t>944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190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7"/>
          <p:cNvSpPr>
            <a:spLocks noGrp="1"/>
          </p:cNvSpPr>
          <p:nvPr>
            <p:ph type="title" idx="4294967295"/>
          </p:nvPr>
        </p:nvSpPr>
        <p:spPr>
          <a:xfrm>
            <a:off x="2640014" y="274639"/>
            <a:ext cx="5976937" cy="777875"/>
          </a:xfrm>
        </p:spPr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4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четверть</a:t>
            </a:r>
          </a:p>
        </p:txBody>
      </p:sp>
      <p:sp>
        <p:nvSpPr>
          <p:cNvPr id="4" name="Овал 3"/>
          <p:cNvSpPr/>
          <p:nvPr/>
        </p:nvSpPr>
        <p:spPr>
          <a:xfrm>
            <a:off x="1559322" y="1052514"/>
            <a:ext cx="3384550" cy="489585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По дневнику  школьной библиотеки</a:t>
            </a:r>
          </a:p>
        </p:txBody>
      </p:sp>
      <p:sp>
        <p:nvSpPr>
          <p:cNvPr id="5" name="Блок-схема: узел 4"/>
          <p:cNvSpPr/>
          <p:nvPr/>
        </p:nvSpPr>
        <p:spPr>
          <a:xfrm>
            <a:off x="4771728" y="2881156"/>
            <a:ext cx="3620710" cy="1800225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Посещаемость </a:t>
            </a:r>
            <a:r>
              <a:rPr lang="ru-RU" dirty="0" smtClean="0"/>
              <a:t>                                                                                                                          - 149</a:t>
            </a:r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4655841" y="1052737"/>
            <a:ext cx="3573463" cy="1743075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Всего читателей </a:t>
            </a:r>
            <a:r>
              <a:rPr lang="ru-RU" dirty="0" smtClean="0"/>
              <a:t>-    45                 </a:t>
            </a:r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4655841" y="4364647"/>
            <a:ext cx="3413125" cy="1800225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Книговыдача </a:t>
            </a:r>
            <a:r>
              <a:rPr lang="ru-RU" dirty="0" smtClean="0"/>
              <a:t>-190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94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0" y="1743075"/>
            <a:ext cx="10593388" cy="257333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Всего читателей за год – 544</a:t>
            </a:r>
            <a:br>
              <a:rPr lang="ru-RU" sz="2800" b="1" dirty="0" smtClean="0"/>
            </a:br>
            <a:r>
              <a:rPr lang="ru-RU" sz="2800" b="1" dirty="0" smtClean="0"/>
              <a:t>Посещаемость за год – 2354</a:t>
            </a:r>
            <a:br>
              <a:rPr lang="ru-RU" sz="2800" b="1" dirty="0" smtClean="0"/>
            </a:br>
            <a:r>
              <a:rPr lang="ru-RU" sz="2800" b="1" dirty="0" smtClean="0"/>
              <a:t>Книговыдача за год - 1490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46317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graphicFrame>
        <p:nvGraphicFramePr>
          <p:cNvPr id="13" name="Рисунок 12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2814174053"/>
              </p:ext>
            </p:extLst>
          </p:nvPr>
        </p:nvGraphicFramePr>
        <p:xfrm>
          <a:off x="182880" y="148781"/>
          <a:ext cx="11167872" cy="79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1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3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0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19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Классы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268288"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 учащихся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  учебников в фонде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Обеспеченность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8143" name="Текст 1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25722"/>
              </p:ext>
            </p:extLst>
          </p:nvPr>
        </p:nvGraphicFramePr>
        <p:xfrm>
          <a:off x="158496" y="981075"/>
          <a:ext cx="11241024" cy="5931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0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1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8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0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375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690E3">
                            <a:tint val="66000"/>
                            <a:satMod val="160000"/>
                          </a:srgbClr>
                        </a:gs>
                        <a:gs pos="50000">
                          <a:srgbClr val="F690E3">
                            <a:tint val="44500"/>
                            <a:satMod val="160000"/>
                          </a:srgbClr>
                        </a:gs>
                        <a:gs pos="100000">
                          <a:srgbClr val="F690E3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kk-KZ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690E3">
                            <a:tint val="66000"/>
                            <a:satMod val="160000"/>
                          </a:srgbClr>
                        </a:gs>
                        <a:gs pos="50000">
                          <a:srgbClr val="F690E3">
                            <a:tint val="44500"/>
                            <a:satMod val="160000"/>
                          </a:srgbClr>
                        </a:gs>
                        <a:gs pos="100000">
                          <a:srgbClr val="F690E3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694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690E3">
                            <a:tint val="66000"/>
                            <a:satMod val="160000"/>
                          </a:srgbClr>
                        </a:gs>
                        <a:gs pos="50000">
                          <a:srgbClr val="F690E3">
                            <a:tint val="44500"/>
                            <a:satMod val="160000"/>
                          </a:srgbClr>
                        </a:gs>
                        <a:gs pos="100000">
                          <a:srgbClr val="F690E3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85%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690E3">
                            <a:tint val="66000"/>
                            <a:satMod val="160000"/>
                          </a:srgbClr>
                        </a:gs>
                        <a:gs pos="50000">
                          <a:srgbClr val="F690E3">
                            <a:tint val="44500"/>
                            <a:satMod val="160000"/>
                          </a:srgbClr>
                        </a:gs>
                        <a:gs pos="100000">
                          <a:srgbClr val="F690E3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6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b="1" dirty="0" smtClean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228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48,5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6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1352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36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593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6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638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6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530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758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80%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6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700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62%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6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188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63%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6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ЕМН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85%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936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ОГН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298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4338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ОГН</a:t>
                      </a:r>
                    </a:p>
                    <a:p>
                      <a:endParaRPr lang="ru-RU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7433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ЕМН                                   </a:t>
                      </a:r>
                    </a:p>
                    <a:p>
                      <a:endParaRPr lang="ru-RU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533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576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624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6431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44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3"/>
          <p:cNvSpPr>
            <a:spLocks noGrp="1"/>
          </p:cNvSpPr>
          <p:nvPr>
            <p:ph type="title"/>
          </p:nvPr>
        </p:nvSpPr>
        <p:spPr>
          <a:xfrm>
            <a:off x="1981201" y="777494"/>
            <a:ext cx="8229600" cy="64928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ФОНД 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БИБЛИОТЕКИ</a:t>
            </a:r>
          </a:p>
        </p:txBody>
      </p:sp>
      <p:sp>
        <p:nvSpPr>
          <p:cNvPr id="47107" name="Содержимое 4"/>
          <p:cNvSpPr>
            <a:spLocks noGrp="1"/>
          </p:cNvSpPr>
          <p:nvPr>
            <p:ph idx="1"/>
          </p:nvPr>
        </p:nvSpPr>
        <p:spPr>
          <a:xfrm>
            <a:off x="2351089" y="1700213"/>
            <a:ext cx="7489825" cy="442595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50DB3"/>
                </a:solidFill>
                <a:latin typeface="Times New Roman" pitchFamily="18" charset="0"/>
                <a:cs typeface="Times New Roman" pitchFamily="18" charset="0"/>
              </a:rPr>
              <a:t>Общий фонд: 17587</a:t>
            </a:r>
          </a:p>
          <a:p>
            <a:r>
              <a:rPr lang="ru-RU" sz="3200" b="1" dirty="0" smtClean="0">
                <a:solidFill>
                  <a:srgbClr val="150DB3"/>
                </a:solidFill>
                <a:latin typeface="Times New Roman" pitchFamily="18" charset="0"/>
                <a:cs typeface="Times New Roman" pitchFamily="18" charset="0"/>
              </a:rPr>
              <a:t>Учебники: 6431</a:t>
            </a:r>
          </a:p>
          <a:p>
            <a:r>
              <a:rPr lang="ru-RU" sz="3200" b="1" dirty="0" smtClean="0">
                <a:solidFill>
                  <a:srgbClr val="150DB3"/>
                </a:solidFill>
                <a:latin typeface="Times New Roman" pitchFamily="18" charset="0"/>
                <a:cs typeface="Times New Roman" pitchFamily="18" charset="0"/>
              </a:rPr>
              <a:t>Художественная литература: 9758</a:t>
            </a:r>
          </a:p>
          <a:p>
            <a:r>
              <a:rPr lang="ru-RU" sz="3200" b="1" dirty="0" smtClean="0">
                <a:solidFill>
                  <a:srgbClr val="150DB3"/>
                </a:solidFill>
                <a:latin typeface="Times New Roman" pitchFamily="18" charset="0"/>
                <a:cs typeface="Times New Roman" pitchFamily="18" charset="0"/>
              </a:rPr>
              <a:t>Методическая литература: 1257</a:t>
            </a:r>
          </a:p>
          <a:p>
            <a:r>
              <a:rPr lang="ru-RU" sz="3200" b="1" dirty="0" smtClean="0">
                <a:solidFill>
                  <a:srgbClr val="150DB3"/>
                </a:solidFill>
                <a:latin typeface="Times New Roman" pitchFamily="18" charset="0"/>
                <a:cs typeface="Times New Roman" pitchFamily="18" charset="0"/>
              </a:rPr>
              <a:t>Электронные учебники:141</a:t>
            </a:r>
          </a:p>
        </p:txBody>
      </p:sp>
    </p:spTree>
    <p:extLst>
      <p:ext uri="{BB962C8B-B14F-4D97-AF65-F5344CB8AC3E}">
        <p14:creationId xmlns:p14="http://schemas.microsoft.com/office/powerpoint/2010/main" val="195515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3"/>
          <p:cNvSpPr>
            <a:spLocks noGrp="1"/>
          </p:cNvSpPr>
          <p:nvPr>
            <p:ph type="title"/>
          </p:nvPr>
        </p:nvSpPr>
        <p:spPr>
          <a:xfrm>
            <a:off x="2063750" y="188913"/>
            <a:ext cx="8229600" cy="633412"/>
          </a:xfrm>
        </p:spPr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Мониторинг спроса читателей</a:t>
            </a:r>
          </a:p>
        </p:txBody>
      </p:sp>
      <p:graphicFrame>
        <p:nvGraphicFramePr>
          <p:cNvPr id="102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6665901"/>
              </p:ext>
            </p:extLst>
          </p:nvPr>
        </p:nvGraphicFramePr>
        <p:xfrm>
          <a:off x="1269238" y="1099123"/>
          <a:ext cx="8115300" cy="506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r:id="rId4" imgW="8114479" imgH="5072312" progId="Excel.Sheet.8">
                  <p:embed/>
                </p:oleObj>
              </mc:Choice>
              <mc:Fallback>
                <p:oleObj r:id="rId4" imgW="8114479" imgH="5072312" progId="Excel.Sheet.8">
                  <p:embed/>
                  <p:pic>
                    <p:nvPicPr>
                      <p:cNvPr id="0" name="Picture 68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238" y="1099123"/>
                        <a:ext cx="8115300" cy="5068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75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      </a:t>
            </a:r>
            <a:endParaRPr lang="ru-RU" b="1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84224" y="4970584"/>
            <a:ext cx="10782361" cy="102381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                 ВЫСТАВКИ К ЗНАМЕНАТЕЛЬНЫМ ДАТАМ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9" name="Рисунок 8" descr="C:\Users\14\Desktop\выстав.2015\20150922_16461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4" t="-1528" r="6531" b="1"/>
          <a:stretch/>
        </p:blipFill>
        <p:spPr bwMode="auto">
          <a:xfrm>
            <a:off x="284224" y="356996"/>
            <a:ext cx="5543552" cy="4592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912" y="329184"/>
            <a:ext cx="4913376" cy="4547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152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307" y="4840224"/>
            <a:ext cx="8534400" cy="18288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Было оказано содействие Соц.педагогу и психологу гимназии в проведении мероприятии  к «неделе  самопознания», оформлена выставка о С.А.Назарбаевой.</a:t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6" name="Рисунок 5" descr="http://img-fotki.yandex.ru/get/6206/131624064.122/0_7fe2a_d389999_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671" y="4401988"/>
            <a:ext cx="314325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Библиотека\Desktop\фото выставок\самопознание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9240" y="227808"/>
            <a:ext cx="3709944" cy="4307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3" name="Picture 1" descr="C:\Users\Библиотека\Desktop\фото выставок - копия\декада\20170203_10344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224" y="252626"/>
            <a:ext cx="3745181" cy="4282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4" name="Picture 2" descr="C:\Users\Библиотека\Desktop\фото выставок - копия\декада\IMG-20170202-WA00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32064" y="231648"/>
            <a:ext cx="3730752" cy="424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349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6062" y="4487332"/>
            <a:ext cx="7612550" cy="1507067"/>
          </a:xfrm>
        </p:spPr>
        <p:txBody>
          <a:bodyPr>
            <a:normAutofit/>
          </a:bodyPr>
          <a:lstStyle/>
          <a:p>
            <a:r>
              <a:rPr lang="ru-RU" b="1" dirty="0" smtClean="0"/>
              <a:t>        </a:t>
            </a:r>
            <a:r>
              <a:rPr lang="ru-RU" sz="2800" b="1" dirty="0" smtClean="0"/>
              <a:t>ВЫСТАВКА КО ДНЮ ПЕРВОГО         ПРЕЗИДЕНТА РЕСПУБЛИКИ КАЗАХСТАН</a:t>
            </a:r>
            <a:endParaRPr lang="ru-RU" b="1" dirty="0"/>
          </a:p>
        </p:txBody>
      </p:sp>
      <p:pic>
        <p:nvPicPr>
          <p:cNvPr id="5" name="Рисунок 4" descr="C:\Users\14\AppData\Local\Microsoft\Windows\Temporary Internet Files\Content.Word\20141202_1201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419" y="716096"/>
            <a:ext cx="5487902" cy="3953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Содержимое 8" descr="C:\Users\Библиотека\Desktop\25 лет  нез\20161130_11103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610" y="694944"/>
            <a:ext cx="5370934" cy="3950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018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576687" cy="1507067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Выставки и конкурс рисунков «Моя родина - Казахстан», посвященные к 25-летию Республики  Казахстан</a:t>
            </a:r>
            <a:endParaRPr lang="ru-RU" sz="2000" b="1" dirty="0"/>
          </a:p>
        </p:txBody>
      </p:sp>
      <p:pic>
        <p:nvPicPr>
          <p:cNvPr id="5" name="Содержимое 4" descr="C:\Users\Библиотека\Desktop\25 лет  нез\20161118_1234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" y="414528"/>
            <a:ext cx="4011168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Библиотека\Desktop\25 лет  нез\20161210_1010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1728" y="353568"/>
            <a:ext cx="3352800" cy="4487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Библиотека\Desktop\25 лет  нез\20161214_0731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1792" y="402336"/>
            <a:ext cx="3648455" cy="4436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Библиотека\Desktop\20170403_135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256" y="390144"/>
            <a:ext cx="5157216" cy="4840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0144" y="5522976"/>
            <a:ext cx="11570208" cy="81686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Ведется ежегодная подписка на детские и методические издания для преподавателей и учащихся гимназии</a:t>
            </a:r>
            <a:endParaRPr lang="ru-RU" sz="1800" dirty="0"/>
          </a:p>
        </p:txBody>
      </p:sp>
      <p:pic>
        <p:nvPicPr>
          <p:cNvPr id="80899" name="Picture 3" descr="C:\Users\Библиотека\Desktop\20170503_104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2522" y="365760"/>
            <a:ext cx="5143500" cy="4840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2686</TotalTime>
  <Words>1330</Words>
  <Application>Microsoft Office PowerPoint</Application>
  <PresentationFormat>Широкоэкранный</PresentationFormat>
  <Paragraphs>190</Paragraphs>
  <Slides>45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5" baseType="lpstr">
      <vt:lpstr>Arial</vt:lpstr>
      <vt:lpstr>Calibri</vt:lpstr>
      <vt:lpstr>Century Gothic</vt:lpstr>
      <vt:lpstr>Georgia</vt:lpstr>
      <vt:lpstr>Lucida Sans Unicode</vt:lpstr>
      <vt:lpstr>Times New Roman</vt:lpstr>
      <vt:lpstr>Times New Roman CYR</vt:lpstr>
      <vt:lpstr>Wingdings 3</vt:lpstr>
      <vt:lpstr>Сектор</vt:lpstr>
      <vt:lpstr>Microsoft Excel 97-2003 Worksheet</vt:lpstr>
      <vt:lpstr>отчет  ХРОМТАУСКОЙ ГИМНАЗИИ № 2</vt:lpstr>
      <vt:lpstr>                         РАБОТА НА АБоНЕМЕНТе</vt:lpstr>
      <vt:lpstr>           Постоянные выставки</vt:lpstr>
      <vt:lpstr> «Қазақ тілің оқиық, үйренейік, білейік...»</vt:lpstr>
      <vt:lpstr>              </vt:lpstr>
      <vt:lpstr>Было оказано содействие Соц.педагогу и психологу гимназии в проведении мероприятии  к «неделе  самопознания», оформлена выставка о С.А.Назарбаевой. </vt:lpstr>
      <vt:lpstr>        ВЫСТАВКА КО ДНЮ ПЕРВОГО         ПРЕЗИДЕНТА РЕСПУБЛИКИ КАЗАХСТАН</vt:lpstr>
      <vt:lpstr>Выставки и конкурс рисунков «Моя родина - Казахстан», посвященные к 25-летию Республики  Казахстан</vt:lpstr>
      <vt:lpstr>Ведется ежегодная подписка на детские и методические издания для преподавателей и учащихся гимназии</vt:lpstr>
      <vt:lpstr>БИБЛИОТЕЧНЫЕ УРОКИ в 5-7 классах, ПОСВЯЩЕННЫЕ  К 25-ЛЕТИЮ Независимости Республики Казахстан</vt:lpstr>
      <vt:lpstr>  Мероприятие    и выставка к международному женскому дню: «С любовью к женщине»</vt:lpstr>
      <vt:lpstr>Иллюстрированная  ВЫСТАВКА и мероприятие в 1 классах посвященное к  ПРАЗДНИКУ Наурыз, «22 МАРТА – ДЕНЬ ВЕСЕННЕГО РАВНОДЕНСТВИЯ»</vt:lpstr>
      <vt:lpstr>Выставка ко дню Победы в великой отечественной войне: «Мы помним! Мы гордимся!»</vt:lpstr>
      <vt:lpstr>Общешкольное мероприятие посвященное к 25-летию РК  «герои  Алаш Орда»</vt:lpstr>
      <vt:lpstr>Круглый стол совместно с учителем истории Есжановым  К.М. “Мәңгілік  ғұмырдың  ғасыры”, посвященное  к 180-летию со дня рождения общественно-политического деятеля, нашего земляка, Дербисали Беркимбаева.        </vt:lpstr>
      <vt:lpstr>Презентация книги члена Союза журналистов Казахстана И общественного деятеля Козачок Анатолия Федоровича,  «О замечательных людях и о себе».</vt:lpstr>
      <vt:lpstr> на Курсах Повышение квалификации В г.Актобе</vt:lpstr>
      <vt:lpstr> Участие в районном  семинаре-практикуме  «Білім беру ұйымының  кітапханасы  -  интеллектуалдық  және шығармашылық  даму орталығы »</vt:lpstr>
      <vt:lpstr>  В АКТОВОМ ЗАЛЕ ГИМНАЗИИ актив библиотеки ПРОВЕЛИ  Ежегодное   МЕРОПРИЯТИЕ «Посвящение в читатели» для первоклассников</vt:lpstr>
      <vt:lpstr>                      </vt:lpstr>
      <vt:lpstr>                             Ура! Мы читатели библиотеки!  В ЗАВЕРШЕНИИ мероприятия Всем первоклассникам вручили «Памятки для  читателя».                          </vt:lpstr>
      <vt:lpstr> В АПРЕЛЕ  в гимназии проводилась  «НЕДЕЛя ДЕТСКОЙ КНИГИ»</vt:lpstr>
      <vt:lpstr>В течении недели в  Библиотеку были приглашены ученики 1-4 классов, с ними были проведены конкурсы, викторины на тему произведений  детских писателей и  поэтов. Лучшие ребята были отмечены Похвальными грамотами.</vt:lpstr>
      <vt:lpstr>Презентация PowerPoint</vt:lpstr>
      <vt:lpstr>В МАЕ В ГИМНАЗИИ ПРОВодится акция: «ПОДАРИ книгу библиотеке гимназии»</vt:lpstr>
      <vt:lpstr>Участники акции «ПОДАРИ книгу ШКОЛЬНОЙ БИБЛИОТЕКЕ» учащиеся 10 «б», 5 «Б» и 9 «а» классов</vt:lpstr>
      <vt:lpstr>           КНИЖНЫЙ ФОНД ХРОМТАУСКОЙ ГИМНАЗИИ №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Материально-техническая база         библиотеки</vt:lpstr>
      <vt:lpstr>Презентация PowerPoint</vt:lpstr>
      <vt:lpstr>    ИТОГОВЫЙ МОНИТОРИНГ БИБЛИОТЕКИ ГИМНАЗИИ                       ЗА IV (I, II, III, IV) ЧЕТВЕРТИ</vt:lpstr>
      <vt:lpstr>1 четверть</vt:lpstr>
      <vt:lpstr>2 четверть</vt:lpstr>
      <vt:lpstr>3 четверть   </vt:lpstr>
      <vt:lpstr>     4 четверть</vt:lpstr>
      <vt:lpstr>Презентация PowerPoint</vt:lpstr>
      <vt:lpstr>Презентация PowerPoint</vt:lpstr>
      <vt:lpstr>           ФОНД  БИБЛИОТЕКИ</vt:lpstr>
      <vt:lpstr>Мониторинг спроса читателей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ПОСВЕЩЕНИЕ В ЧИТАТЕЛИ</dc:title>
  <dc:creator>14</dc:creator>
  <cp:lastModifiedBy>Библиотека</cp:lastModifiedBy>
  <cp:revision>266</cp:revision>
  <cp:lastPrinted>2015-06-03T09:25:48Z</cp:lastPrinted>
  <dcterms:created xsi:type="dcterms:W3CDTF">2015-02-10T06:38:57Z</dcterms:created>
  <dcterms:modified xsi:type="dcterms:W3CDTF">2020-02-28T10:28:23Z</dcterms:modified>
</cp:coreProperties>
</file>